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63" r:id="rId3"/>
    <p:sldId id="261" r:id="rId4"/>
    <p:sldId id="264" r:id="rId5"/>
    <p:sldId id="265" r:id="rId6"/>
    <p:sldId id="267" r:id="rId7"/>
    <p:sldId id="258" r:id="rId8"/>
    <p:sldId id="266" r:id="rId9"/>
    <p:sldId id="260" r:id="rId10"/>
    <p:sldId id="259"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45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dirty="0" smtClean="0"/>
              <a:t>Образец заголовка</a:t>
            </a:r>
            <a:endParaRPr lang="ru-RU" dirty="0"/>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2F34B0-3577-4DF8-A228-A32CEF888020}" type="slidenum">
              <a:rPr lang="ru-RU" smtClean="0"/>
              <a:pPr/>
              <a:t>‹#›</a:t>
            </a:fld>
            <a:endParaRPr lang="ru-RU"/>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2F34B0-3577-4DF8-A228-A32CEF888020}" type="slidenum">
              <a:rPr lang="ru-RU" smtClean="0"/>
              <a:pPr/>
              <a:t>‹#›</a:t>
            </a:fld>
            <a:endParaRPr lang="ru-RU"/>
          </a:p>
        </p:txBody>
      </p:sp>
      <p:pic>
        <p:nvPicPr>
          <p:cNvPr id="11" name="Рисунок 10"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2" name="TextBox 11"/>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2F34B0-3577-4DF8-A228-A32CEF888020}" type="slidenum">
              <a:rPr lang="ru-RU" smtClean="0"/>
              <a:pPr/>
              <a:t>‹#›</a:t>
            </a:fld>
            <a:endParaRPr lang="ru-RU"/>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2F34B0-3577-4DF8-A228-A32CEF888020}" type="slidenum">
              <a:rPr lang="ru-RU" smtClean="0"/>
              <a:pPr/>
              <a:t>‹#›</a:t>
            </a:fld>
            <a:endParaRPr lang="ru-RU"/>
          </a:p>
        </p:txBody>
      </p:sp>
      <p:pic>
        <p:nvPicPr>
          <p:cNvPr id="9" name="Рисунок 8"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0" name="TextBox 9"/>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2F34B0-3577-4DF8-A228-A32CEF888020}" type="slidenum">
              <a:rPr lang="ru-RU" smtClean="0"/>
              <a:pPr/>
              <a:t>‹#›</a:t>
            </a:fld>
            <a:endParaRPr lang="ru-RU"/>
          </a:p>
        </p:txBody>
      </p:sp>
      <p:pic>
        <p:nvPicPr>
          <p:cNvPr id="9" name="Рисунок 8"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0" name="TextBox 9"/>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2F34B0-3577-4DF8-A228-A32CEF888020}" type="slidenum">
              <a:rPr lang="ru-RU" smtClean="0"/>
              <a:pPr/>
              <a:t>‹#›</a:t>
            </a:fld>
            <a:endParaRPr lang="ru-RU"/>
          </a:p>
        </p:txBody>
      </p:sp>
      <p:pic>
        <p:nvPicPr>
          <p:cNvPr id="10" name="Рисунок 9"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1" name="TextBox 10"/>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2F34B0-3577-4DF8-A228-A32CEF888020}" type="slidenum">
              <a:rPr lang="ru-RU" smtClean="0"/>
              <a:pPr/>
              <a:t>‹#›</a:t>
            </a:fld>
            <a:endParaRPr lang="ru-RU"/>
          </a:p>
        </p:txBody>
      </p:sp>
      <p:pic>
        <p:nvPicPr>
          <p:cNvPr id="10" name="Рисунок 9"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1" name="TextBox 10"/>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2F34B0-3577-4DF8-A228-A32CEF888020}" type="slidenum">
              <a:rPr lang="ru-RU" smtClean="0"/>
              <a:pPr/>
              <a:t>‹#›</a:t>
            </a:fld>
            <a:endParaRPr lang="ru-RU"/>
          </a:p>
        </p:txBody>
      </p:sp>
      <p:pic>
        <p:nvPicPr>
          <p:cNvPr id="8" name="Рисунок 7"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9" name="TextBox 8"/>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2F34B0-3577-4DF8-A228-A32CEF888020}" type="slidenum">
              <a:rPr lang="ru-RU" smtClean="0"/>
              <a:pPr/>
              <a:t>‹#›</a:t>
            </a:fld>
            <a:endParaRPr lang="ru-RU"/>
          </a:p>
        </p:txBody>
      </p:sp>
      <p:pic>
        <p:nvPicPr>
          <p:cNvPr id="17" name="Рисунок 16"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8" name="TextBox 17"/>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2F34B0-3577-4DF8-A228-A32CEF888020}" type="slidenum">
              <a:rPr lang="ru-RU" smtClean="0"/>
              <a:pPr/>
              <a:t>‹#›</a:t>
            </a:fld>
            <a:endParaRPr lang="ru-RU"/>
          </a:p>
        </p:txBody>
      </p:sp>
      <p:pic>
        <p:nvPicPr>
          <p:cNvPr id="12" name="Рисунок 11"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3" name="TextBox 12"/>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9D1BCBD-4134-4B0F-A149-A4D9F5119FF5}" type="datetimeFigureOut">
              <a:rPr lang="ru-RU" smtClean="0"/>
              <a:pPr/>
              <a:t>10.02.2014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2F34B0-3577-4DF8-A228-A32CEF888020}" type="slidenum">
              <a:rPr lang="ru-RU" smtClean="0"/>
              <a:pPr/>
              <a:t>‹#›</a:t>
            </a:fld>
            <a:endParaRPr lang="ru-RU"/>
          </a:p>
        </p:txBody>
      </p:sp>
      <p:pic>
        <p:nvPicPr>
          <p:cNvPr id="12" name="Рисунок 11" descr="vin02.png"/>
          <p:cNvPicPr>
            <a:picLocks noChangeAspect="1"/>
          </p:cNvPicPr>
          <p:nvPr userDrawn="1"/>
        </p:nvPicPr>
        <p:blipFill>
          <a:blip r:embed="rId2" cstate="email"/>
          <a:srcRect/>
          <a:stretch>
            <a:fillRect/>
          </a:stretch>
        </p:blipFill>
        <p:spPr>
          <a:xfrm>
            <a:off x="0" y="5857868"/>
            <a:ext cx="9144000" cy="1000132"/>
          </a:xfrm>
          <a:prstGeom prst="rect">
            <a:avLst/>
          </a:prstGeom>
          <a:ln>
            <a:noFill/>
          </a:ln>
          <a:effectLst>
            <a:softEdge rad="112500"/>
          </a:effectLst>
        </p:spPr>
      </p:pic>
      <p:sp>
        <p:nvSpPr>
          <p:cNvPr id="13" name="TextBox 12"/>
          <p:cNvSpPr txBox="1"/>
          <p:nvPr userDrawn="1"/>
        </p:nvSpPr>
        <p:spPr>
          <a:xfrm>
            <a:off x="571472" y="6072206"/>
            <a:ext cx="7858180" cy="630942"/>
          </a:xfrm>
          <a:prstGeom prst="rect">
            <a:avLst/>
          </a:prstGeom>
          <a:noFill/>
        </p:spPr>
        <p:txBody>
          <a:bodyPr wrap="square" rtlCol="0">
            <a:spAutoFit/>
          </a:bodyPr>
          <a:lstStyle/>
          <a:p>
            <a:pPr algn="ctr"/>
            <a:r>
              <a:rPr lang="ru-RU" sz="3500" b="1" i="1" dirty="0" smtClean="0">
                <a:solidFill>
                  <a:schemeClr val="bg1"/>
                </a:solidFill>
                <a:latin typeface="Times New Roman" pitchFamily="18" charset="0"/>
                <a:cs typeface="Times New Roman" pitchFamily="18" charset="0"/>
              </a:rPr>
              <a:t>Всякому нужен</a:t>
            </a:r>
            <a:r>
              <a:rPr lang="ru-RU" sz="3500" b="1" i="1" baseline="0" dirty="0" smtClean="0">
                <a:solidFill>
                  <a:schemeClr val="bg1"/>
                </a:solidFill>
                <a:latin typeface="Times New Roman" pitchFamily="18" charset="0"/>
                <a:cs typeface="Times New Roman" pitchFamily="18" charset="0"/>
              </a:rPr>
              <a:t>  обед да ужин</a:t>
            </a:r>
            <a:endParaRPr lang="ru-RU" sz="3500" b="1" i="1" dirty="0">
              <a:solidFill>
                <a:schemeClr val="bg1"/>
              </a:solidFill>
              <a:latin typeface="Times New Roman" pitchFamily="18" charset="0"/>
              <a:cs typeface="Times New Roman" pitchFamily="18" charset="0"/>
            </a:endParaRP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52000"/>
          </a:xfrm>
          <a:prstGeom prst="rect">
            <a:avLst/>
          </a:prstGeom>
        </p:spPr>
        <p:txBody>
          <a:bodyPr vert="horz" lIns="91440" tIns="45720" rIns="91440" bIns="45720"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D1BCBD-4134-4B0F-A149-A4D9F5119FF5}" type="datetimeFigureOut">
              <a:rPr lang="ru-RU" smtClean="0"/>
              <a:pPr/>
              <a:t>10.02.2014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2F34B0-3577-4DF8-A228-A32CEF88802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defTabSz="914400" rtl="0" eaLnBrk="1" latinLnBrk="0" hangingPunct="1">
        <a:spcBef>
          <a:spcPct val="0"/>
        </a:spcBef>
        <a:buNone/>
        <a:defRPr sz="4400" b="1" kern="1200"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b="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b="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b="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b="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hyperlink" Target="http://www.calend.ru/img/content_images/i1/1137_or.jpg" TargetMode="Externa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71604" y="2643182"/>
            <a:ext cx="3557590" cy="1752600"/>
          </a:xfrm>
        </p:spPr>
        <p:txBody>
          <a:bodyPr/>
          <a:lstStyle/>
          <a:p>
            <a:r>
              <a:rPr lang="ru-RU" b="1" dirty="0" smtClean="0"/>
              <a:t>Устный журнал </a:t>
            </a:r>
          </a:p>
          <a:p>
            <a:r>
              <a:rPr lang="ru-RU" b="1" dirty="0" smtClean="0"/>
              <a:t>«Русские писатели и кулинария»</a:t>
            </a:r>
            <a:endParaRPr lang="ru-RU" dirty="0" smtClean="0"/>
          </a:p>
          <a:p>
            <a:endParaRPr lang="ru-RU" dirty="0"/>
          </a:p>
        </p:txBody>
      </p:sp>
      <p:sp>
        <p:nvSpPr>
          <p:cNvPr id="4" name="Прямоугольник 3"/>
          <p:cNvSpPr/>
          <p:nvPr/>
        </p:nvSpPr>
        <p:spPr>
          <a:xfrm>
            <a:off x="285720" y="642918"/>
            <a:ext cx="6500858"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Каждому нужен </a:t>
            </a:r>
          </a:p>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обед да ужин</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2" name="Рисунок 11" descr="povar21.png"/>
          <p:cNvPicPr>
            <a:picLocks noChangeAspect="1"/>
          </p:cNvPicPr>
          <p:nvPr/>
        </p:nvPicPr>
        <p:blipFill>
          <a:blip r:embed="rId2" cstate="email"/>
          <a:stretch>
            <a:fillRect/>
          </a:stretch>
        </p:blipFill>
        <p:spPr>
          <a:xfrm>
            <a:off x="3787524" y="0"/>
            <a:ext cx="5356476" cy="6858000"/>
          </a:xfrm>
          <a:prstGeom prst="rect">
            <a:avLst/>
          </a:prstGeom>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5720" y="1000108"/>
            <a:ext cx="8858280" cy="5170646"/>
          </a:xfrm>
          <a:prstGeom prst="rect">
            <a:avLst/>
          </a:prstGeom>
          <a:noFill/>
        </p:spPr>
        <p:txBody>
          <a:bodyPr wrap="square" rtlCol="0">
            <a:spAutoFit/>
          </a:bodyPr>
          <a:lstStyle/>
          <a:p>
            <a:pPr algn="ctr"/>
            <a:r>
              <a:rPr lang="ru-RU" sz="3000" b="1" dirty="0" smtClean="0">
                <a:latin typeface="Times New Roman" pitchFamily="18" charset="0"/>
                <a:cs typeface="Times New Roman" pitchFamily="18" charset="0"/>
              </a:rPr>
              <a:t>Хлеб – батюшка, водица – матушка</a:t>
            </a:r>
          </a:p>
          <a:p>
            <a:pPr algn="ctr"/>
            <a:r>
              <a:rPr lang="ru-RU" sz="3000" b="1" dirty="0" smtClean="0">
                <a:latin typeface="Times New Roman" pitchFamily="18" charset="0"/>
                <a:cs typeface="Times New Roman" pitchFamily="18" charset="0"/>
              </a:rPr>
              <a:t>Щи да каша – еда (пища) наша</a:t>
            </a:r>
          </a:p>
          <a:p>
            <a:pPr algn="ctr"/>
            <a:r>
              <a:rPr lang="ru-RU" sz="3000" b="1" dirty="0" smtClean="0">
                <a:latin typeface="Times New Roman" pitchFamily="18" charset="0"/>
                <a:cs typeface="Times New Roman" pitchFamily="18" charset="0"/>
              </a:rPr>
              <a:t>Кашу маслом не испортишь</a:t>
            </a:r>
          </a:p>
          <a:p>
            <a:pPr algn="ctr"/>
            <a:r>
              <a:rPr lang="ru-RU" sz="3000" b="1" dirty="0" smtClean="0">
                <a:latin typeface="Times New Roman" pitchFamily="18" charset="0"/>
                <a:cs typeface="Times New Roman" pitchFamily="18" charset="0"/>
              </a:rPr>
              <a:t>Красна река берегами, а обед пирогами</a:t>
            </a:r>
          </a:p>
          <a:p>
            <a:pPr algn="ctr"/>
            <a:r>
              <a:rPr lang="ru-RU" sz="3000" b="1" dirty="0" smtClean="0">
                <a:latin typeface="Times New Roman" pitchFamily="18" charset="0"/>
                <a:cs typeface="Times New Roman" pitchFamily="18" charset="0"/>
              </a:rPr>
              <a:t>У кого какой вкус: кто любит дыню, а кто арбуз</a:t>
            </a:r>
          </a:p>
          <a:p>
            <a:pPr algn="ctr"/>
            <a:r>
              <a:rPr lang="ru-RU" sz="3000" b="1" dirty="0" smtClean="0">
                <a:latin typeface="Times New Roman" pitchFamily="18" charset="0"/>
                <a:cs typeface="Times New Roman" pitchFamily="18" charset="0"/>
              </a:rPr>
              <a:t>Мельница живёт водою, а человек едою</a:t>
            </a:r>
          </a:p>
          <a:p>
            <a:pPr algn="ctr"/>
            <a:r>
              <a:rPr lang="ru-RU" sz="3000" b="1" dirty="0" smtClean="0">
                <a:latin typeface="Times New Roman" pitchFamily="18" charset="0"/>
                <a:cs typeface="Times New Roman" pitchFamily="18" charset="0"/>
              </a:rPr>
              <a:t>Всякому нужен обед  да ужин</a:t>
            </a:r>
          </a:p>
          <a:p>
            <a:pPr algn="ctr"/>
            <a:r>
              <a:rPr lang="ru-RU" sz="3000" b="1" dirty="0" smtClean="0">
                <a:latin typeface="Times New Roman" pitchFamily="18" charset="0"/>
                <a:cs typeface="Times New Roman" pitchFamily="18" charset="0"/>
              </a:rPr>
              <a:t>Хлеб да вода – богатырская еда</a:t>
            </a:r>
          </a:p>
          <a:p>
            <a:pPr algn="ctr"/>
            <a:r>
              <a:rPr lang="ru-RU" sz="3000" b="1" dirty="0" smtClean="0">
                <a:latin typeface="Times New Roman" pitchFamily="18" charset="0"/>
                <a:cs typeface="Times New Roman" pitchFamily="18" charset="0"/>
              </a:rPr>
              <a:t>Блин - не клин: брюхо не расколет.</a:t>
            </a:r>
          </a:p>
          <a:p>
            <a:pPr algn="ctr"/>
            <a:endParaRPr lang="ru-RU" sz="3000" dirty="0" smtClean="0"/>
          </a:p>
          <a:p>
            <a:pPr algn="ctr"/>
            <a:endParaRPr lang="ru-RU" sz="3000" dirty="0"/>
          </a:p>
        </p:txBody>
      </p:sp>
      <p:sp>
        <p:nvSpPr>
          <p:cNvPr id="4" name="Заголовок 1"/>
          <p:cNvSpPr txBox="1">
            <a:spLocks/>
          </p:cNvSpPr>
          <p:nvPr/>
        </p:nvSpPr>
        <p:spPr>
          <a:xfrm>
            <a:off x="1285852" y="0"/>
            <a:ext cx="7115196" cy="1152000"/>
          </a:xfrm>
          <a:prstGeom prst="rect">
            <a:avLst/>
          </a:prstGeom>
        </p:spPr>
        <p:txBody>
          <a:bodyP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rPr>
              <a:t>Русские пословицы</a:t>
            </a:r>
            <a:endParaRPr kumimoji="0" lang="ru-RU" sz="4400" b="1" i="0" u="none" strike="noStrike" kern="1200" cap="none" spc="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email"/>
          <a:srcRect/>
          <a:stretch>
            <a:fillRect/>
          </a:stretch>
        </p:blipFill>
        <p:spPr bwMode="auto">
          <a:xfrm>
            <a:off x="3857620" y="1142984"/>
            <a:ext cx="2285893" cy="2100264"/>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0" y="3143248"/>
            <a:ext cx="3810000" cy="2771775"/>
          </a:xfrm>
          <a:prstGeom prst="rect">
            <a:avLst/>
          </a:prstGeom>
          <a:ln>
            <a:noFill/>
          </a:ln>
          <a:effectLst>
            <a:softEdge rad="112500"/>
          </a:effectLst>
        </p:spPr>
      </p:pic>
      <p:sp>
        <p:nvSpPr>
          <p:cNvPr id="2" name="Заголовок 1"/>
          <p:cNvSpPr>
            <a:spLocks noGrp="1"/>
          </p:cNvSpPr>
          <p:nvPr>
            <p:ph type="title"/>
          </p:nvPr>
        </p:nvSpPr>
        <p:spPr>
          <a:xfrm>
            <a:off x="2714612" y="214290"/>
            <a:ext cx="6257940" cy="928694"/>
          </a:xfrm>
        </p:spPr>
        <p:txBody>
          <a:bodyPr/>
          <a:lstStyle/>
          <a:p>
            <a:r>
              <a:rPr lang="ru-RU" dirty="0" smtClean="0"/>
              <a:t>Иван Андреевич Крылов</a:t>
            </a:r>
            <a:endParaRPr lang="ru-RU" dirty="0"/>
          </a:p>
        </p:txBody>
      </p:sp>
      <p:pic>
        <p:nvPicPr>
          <p:cNvPr id="2050" name="Picture 2"/>
          <p:cNvPicPr>
            <a:picLocks noChangeAspect="1" noChangeArrowheads="1"/>
          </p:cNvPicPr>
          <p:nvPr/>
        </p:nvPicPr>
        <p:blipFill>
          <a:blip r:embed="rId4"/>
          <a:srcRect/>
          <a:stretch>
            <a:fillRect/>
          </a:stretch>
        </p:blipFill>
        <p:spPr bwMode="auto">
          <a:xfrm>
            <a:off x="357158" y="285728"/>
            <a:ext cx="2143125" cy="28575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Picture 2"/>
          <p:cNvPicPr>
            <a:picLocks noChangeAspect="1" noChangeArrowheads="1"/>
          </p:cNvPicPr>
          <p:nvPr/>
        </p:nvPicPr>
        <p:blipFill>
          <a:blip r:embed="rId5" cstate="email"/>
          <a:srcRect/>
          <a:stretch>
            <a:fillRect/>
          </a:stretch>
        </p:blipFill>
        <p:spPr bwMode="auto">
          <a:xfrm>
            <a:off x="6286512" y="2285992"/>
            <a:ext cx="2381245" cy="1785934"/>
          </a:xfrm>
          <a:prstGeom prst="rect">
            <a:avLst/>
          </a:prstGeom>
          <a:noFill/>
          <a:ln w="9525">
            <a:noFill/>
            <a:miter lim="800000"/>
            <a:headEnd/>
            <a:tailEnd/>
          </a:ln>
          <a:effectLst/>
        </p:spPr>
      </p:pic>
      <p:sp>
        <p:nvSpPr>
          <p:cNvPr id="9" name="TextBox 8"/>
          <p:cNvSpPr txBox="1"/>
          <p:nvPr/>
        </p:nvSpPr>
        <p:spPr>
          <a:xfrm rot="788219">
            <a:off x="6301825" y="1429601"/>
            <a:ext cx="2571768"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Телячьи отбивные</a:t>
            </a:r>
            <a:endParaRPr lang="ru-RU" sz="2200" b="1" dirty="0">
              <a:latin typeface="Times New Roman" pitchFamily="18" charset="0"/>
              <a:cs typeface="Times New Roman" pitchFamily="18" charset="0"/>
            </a:endParaRPr>
          </a:p>
        </p:txBody>
      </p:sp>
      <p:sp>
        <p:nvSpPr>
          <p:cNvPr id="10" name="TextBox 9"/>
          <p:cNvSpPr txBox="1"/>
          <p:nvPr/>
        </p:nvSpPr>
        <p:spPr>
          <a:xfrm rot="633022">
            <a:off x="3446701" y="5161001"/>
            <a:ext cx="2571768"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Уха с расстегаями</a:t>
            </a:r>
            <a:endParaRPr lang="ru-RU" sz="2200" b="1" dirty="0">
              <a:latin typeface="Times New Roman" pitchFamily="18" charset="0"/>
              <a:cs typeface="Times New Roman" pitchFamily="18" charset="0"/>
            </a:endParaRPr>
          </a:p>
        </p:txBody>
      </p:sp>
      <p:sp>
        <p:nvSpPr>
          <p:cNvPr id="11" name="TextBox 10"/>
          <p:cNvSpPr txBox="1"/>
          <p:nvPr/>
        </p:nvSpPr>
        <p:spPr>
          <a:xfrm rot="20388914">
            <a:off x="4146751" y="3814439"/>
            <a:ext cx="2310811"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Блины с икрой</a:t>
            </a:r>
            <a:endParaRPr lang="ru-RU" sz="2200" b="1" dirty="0">
              <a:latin typeface="Times New Roman" pitchFamily="18" charset="0"/>
              <a:cs typeface="Times New Roman" pitchFamily="18" charset="0"/>
            </a:endParaRPr>
          </a:p>
        </p:txBody>
      </p:sp>
      <p:pic>
        <p:nvPicPr>
          <p:cNvPr id="2053" name="Picture 5"/>
          <p:cNvPicPr>
            <a:picLocks noChangeAspect="1" noChangeArrowheads="1"/>
          </p:cNvPicPr>
          <p:nvPr/>
        </p:nvPicPr>
        <p:blipFill>
          <a:blip r:embed="rId6" cstate="email">
            <a:clrChange>
              <a:clrFrom>
                <a:srgbClr val="F6F6F6"/>
              </a:clrFrom>
              <a:clrTo>
                <a:srgbClr val="F6F6F6">
                  <a:alpha val="0"/>
                </a:srgbClr>
              </a:clrTo>
            </a:clrChange>
          </a:blip>
          <a:srcRect/>
          <a:stretch>
            <a:fillRect/>
          </a:stretch>
        </p:blipFill>
        <p:spPr bwMode="auto">
          <a:xfrm>
            <a:off x="7215206" y="4143380"/>
            <a:ext cx="1714512" cy="1714512"/>
          </a:xfrm>
          <a:prstGeom prst="rect">
            <a:avLst/>
          </a:prstGeom>
          <a:noFill/>
          <a:ln w="9525">
            <a:noFill/>
            <a:miter lim="800000"/>
            <a:headEnd/>
            <a:tailEnd/>
          </a:ln>
          <a:effectLst/>
        </p:spPr>
      </p:pic>
      <p:pic>
        <p:nvPicPr>
          <p:cNvPr id="2054" name="Picture 6"/>
          <p:cNvPicPr>
            <a:picLocks noChangeAspect="1" noChangeArrowheads="1"/>
          </p:cNvPicPr>
          <p:nvPr/>
        </p:nvPicPr>
        <p:blipFill>
          <a:blip r:embed="rId7" cstate="email">
            <a:clrChange>
              <a:clrFrom>
                <a:srgbClr val="FFFFFF"/>
              </a:clrFrom>
              <a:clrTo>
                <a:srgbClr val="FFFFFF">
                  <a:alpha val="0"/>
                </a:srgbClr>
              </a:clrTo>
            </a:clrChange>
          </a:blip>
          <a:srcRect/>
          <a:stretch>
            <a:fillRect/>
          </a:stretch>
        </p:blipFill>
        <p:spPr bwMode="auto">
          <a:xfrm>
            <a:off x="2071670" y="1928802"/>
            <a:ext cx="2357432" cy="1089419"/>
          </a:xfrm>
          <a:prstGeom prst="rect">
            <a:avLst/>
          </a:prstGeom>
          <a:noFill/>
          <a:ln w="9525">
            <a:noFill/>
            <a:miter lim="800000"/>
            <a:headEnd/>
            <a:tailEnd/>
          </a:ln>
          <a:effectLst/>
        </p:spPr>
      </p:pic>
      <p:pic>
        <p:nvPicPr>
          <p:cNvPr id="2055" name="Picture 7"/>
          <p:cNvPicPr>
            <a:picLocks noChangeAspect="1" noChangeArrowheads="1"/>
          </p:cNvPicPr>
          <p:nvPr/>
        </p:nvPicPr>
        <p:blipFill>
          <a:blip r:embed="rId8">
            <a:clrChange>
              <a:clrFrom>
                <a:srgbClr val="F6F5FB"/>
              </a:clrFrom>
              <a:clrTo>
                <a:srgbClr val="F6F5FB">
                  <a:alpha val="0"/>
                </a:srgbClr>
              </a:clrTo>
            </a:clrChange>
          </a:blip>
          <a:srcRect/>
          <a:stretch>
            <a:fillRect/>
          </a:stretch>
        </p:blipFill>
        <p:spPr bwMode="auto">
          <a:xfrm>
            <a:off x="5357818" y="4071942"/>
            <a:ext cx="1466850" cy="1428750"/>
          </a:xfrm>
          <a:prstGeom prst="rect">
            <a:avLst/>
          </a:prstGeom>
          <a:ln>
            <a:noFill/>
          </a:ln>
          <a:effectLst>
            <a:softEdge rad="112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000"/>
                                        <p:tgtEl>
                                          <p:spTgt spid="5"/>
                                        </p:tgtEl>
                                      </p:cBhvr>
                                    </p:animEffect>
                                  </p:childTnLst>
                                </p:cTn>
                              </p:par>
                              <p:par>
                                <p:cTn id="17" presetID="10" presetClass="entr" presetSubtype="0" fill="hold" nodeType="withEffect">
                                  <p:stCondLst>
                                    <p:cond delay="0"/>
                                  </p:stCondLst>
                                  <p:childTnLst>
                                    <p:set>
                                      <p:cBhvr>
                                        <p:cTn id="18" dur="1" fill="hold">
                                          <p:stCondLst>
                                            <p:cond delay="0"/>
                                          </p:stCondLst>
                                        </p:cTn>
                                        <p:tgtEl>
                                          <p:spTgt spid="2051"/>
                                        </p:tgtEl>
                                        <p:attrNameLst>
                                          <p:attrName>style.visibility</p:attrName>
                                        </p:attrNameLst>
                                      </p:cBhvr>
                                      <p:to>
                                        <p:strVal val="visible"/>
                                      </p:to>
                                    </p:set>
                                    <p:animEffect transition="in" filter="fade">
                                      <p:cBhvr>
                                        <p:cTn id="19" dur="3000"/>
                                        <p:tgtEl>
                                          <p:spTgt spid="205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30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2054"/>
                                        </p:tgtEl>
                                        <p:attrNameLst>
                                          <p:attrName>style.visibility</p:attrName>
                                        </p:attrNameLst>
                                      </p:cBhvr>
                                      <p:to>
                                        <p:strVal val="visible"/>
                                      </p:to>
                                    </p:set>
                                    <p:animEffect transition="in" filter="fade">
                                      <p:cBhvr>
                                        <p:cTn id="25" dur="5000"/>
                                        <p:tgtEl>
                                          <p:spTgt spid="2054"/>
                                        </p:tgtEl>
                                      </p:cBhvr>
                                    </p:animEffect>
                                  </p:childTnLst>
                                </p:cTn>
                              </p:par>
                              <p:par>
                                <p:cTn id="26" presetID="10" presetClass="entr" presetSubtype="0" fill="hold" nodeType="withEffect">
                                  <p:stCondLst>
                                    <p:cond delay="0"/>
                                  </p:stCondLst>
                                  <p:childTnLst>
                                    <p:set>
                                      <p:cBhvr>
                                        <p:cTn id="27" dur="1" fill="hold">
                                          <p:stCondLst>
                                            <p:cond delay="0"/>
                                          </p:stCondLst>
                                        </p:cTn>
                                        <p:tgtEl>
                                          <p:spTgt spid="2055"/>
                                        </p:tgtEl>
                                        <p:attrNameLst>
                                          <p:attrName>style.visibility</p:attrName>
                                        </p:attrNameLst>
                                      </p:cBhvr>
                                      <p:to>
                                        <p:strVal val="visible"/>
                                      </p:to>
                                    </p:set>
                                    <p:animEffect transition="in" filter="fade">
                                      <p:cBhvr>
                                        <p:cTn id="28" dur="5000"/>
                                        <p:tgtEl>
                                          <p:spTgt spid="2055"/>
                                        </p:tgtEl>
                                      </p:cBhvr>
                                    </p:animEffect>
                                  </p:childTnLst>
                                </p:cTn>
                              </p:par>
                              <p:par>
                                <p:cTn id="29" presetID="10" presetClass="entr" presetSubtype="0" fill="hold" nodeType="withEffect">
                                  <p:stCondLst>
                                    <p:cond delay="0"/>
                                  </p:stCondLst>
                                  <p:childTnLst>
                                    <p:set>
                                      <p:cBhvr>
                                        <p:cTn id="30" dur="1" fill="hold">
                                          <p:stCondLst>
                                            <p:cond delay="0"/>
                                          </p:stCondLst>
                                        </p:cTn>
                                        <p:tgtEl>
                                          <p:spTgt spid="2053"/>
                                        </p:tgtEl>
                                        <p:attrNameLst>
                                          <p:attrName>style.visibility</p:attrName>
                                        </p:attrNameLst>
                                      </p:cBhvr>
                                      <p:to>
                                        <p:strVal val="visible"/>
                                      </p:to>
                                    </p:set>
                                    <p:animEffect transition="in" filter="fade">
                                      <p:cBhvr>
                                        <p:cTn id="31" dur="5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email"/>
          <a:srcRect/>
          <a:stretch>
            <a:fillRect/>
          </a:stretch>
        </p:blipFill>
        <p:spPr bwMode="auto">
          <a:xfrm>
            <a:off x="4214810" y="428604"/>
            <a:ext cx="4429156" cy="3321868"/>
          </a:xfrm>
          <a:prstGeom prst="rect">
            <a:avLst/>
          </a:prstGeom>
          <a:noFill/>
          <a:ln w="9525">
            <a:noFill/>
            <a:miter lim="800000"/>
            <a:headEnd/>
            <a:tailEnd/>
          </a:ln>
          <a:effectLst/>
        </p:spPr>
      </p:pic>
      <p:sp>
        <p:nvSpPr>
          <p:cNvPr id="6" name="Прямоугольник 5"/>
          <p:cNvSpPr/>
          <p:nvPr/>
        </p:nvSpPr>
        <p:spPr>
          <a:xfrm>
            <a:off x="357158" y="4143380"/>
            <a:ext cx="8572560" cy="1446550"/>
          </a:xfrm>
          <a:prstGeom prst="rect">
            <a:avLst/>
          </a:prstGeom>
        </p:spPr>
        <p:txBody>
          <a:bodyPr wrap="square">
            <a:spAutoFit/>
          </a:bodyPr>
          <a:lstStyle/>
          <a:p>
            <a:pPr algn="just"/>
            <a:r>
              <a:rPr lang="ru-RU" sz="2200" dirty="0" smtClean="0">
                <a:latin typeface="Times New Roman" pitchFamily="18" charset="0"/>
                <a:cs typeface="Times New Roman" pitchFamily="18" charset="0"/>
              </a:rPr>
              <a:t>Уха — одно из древнейших блюд русской кухни, под которым последние лет двести подразумевают именно рыбный суп (с той оговоркой, что вплоть до конца XIX века русские поваренные книги включали рецепты ухи на курином бульоне). </a:t>
            </a:r>
            <a:endParaRPr lang="ru-RU" sz="2200" dirty="0">
              <a:latin typeface="Times New Roman" pitchFamily="18" charset="0"/>
              <a:cs typeface="Times New Roman" pitchFamily="18" charset="0"/>
            </a:endParaRPr>
          </a:p>
        </p:txBody>
      </p:sp>
      <p:pic>
        <p:nvPicPr>
          <p:cNvPr id="3078" name="Picture 6"/>
          <p:cNvPicPr>
            <a:picLocks noChangeAspect="1" noChangeArrowheads="1"/>
          </p:cNvPicPr>
          <p:nvPr/>
        </p:nvPicPr>
        <p:blipFill>
          <a:blip r:embed="rId3" cstate="email">
            <a:clrChange>
              <a:clrFrom>
                <a:srgbClr val="FFFFFF"/>
              </a:clrFrom>
              <a:clrTo>
                <a:srgbClr val="FFFFFF">
                  <a:alpha val="0"/>
                </a:srgbClr>
              </a:clrTo>
            </a:clrChange>
          </a:blip>
          <a:srcRect/>
          <a:stretch>
            <a:fillRect/>
          </a:stretch>
        </p:blipFill>
        <p:spPr bwMode="auto">
          <a:xfrm>
            <a:off x="571472" y="2357430"/>
            <a:ext cx="1947875" cy="1211053"/>
          </a:xfrm>
          <a:prstGeom prst="rect">
            <a:avLst/>
          </a:prstGeom>
          <a:noFill/>
          <a:ln w="9525">
            <a:noFill/>
            <a:miter lim="800000"/>
            <a:headEnd/>
            <a:tailEnd/>
          </a:ln>
          <a:effectLst/>
        </p:spPr>
      </p:pic>
      <p:pic>
        <p:nvPicPr>
          <p:cNvPr id="3079"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357166"/>
            <a:ext cx="4286250" cy="1333500"/>
          </a:xfrm>
          <a:prstGeom prst="rect">
            <a:avLst/>
          </a:prstGeom>
          <a:noFill/>
          <a:ln w="9525">
            <a:noFill/>
            <a:miter lim="800000"/>
            <a:headEnd/>
            <a:tailEnd/>
          </a:ln>
          <a:effectLst/>
        </p:spPr>
      </p:pic>
      <p:sp>
        <p:nvSpPr>
          <p:cNvPr id="7" name="TextBox 6"/>
          <p:cNvSpPr txBox="1"/>
          <p:nvPr/>
        </p:nvSpPr>
        <p:spPr>
          <a:xfrm>
            <a:off x="1071538" y="1500174"/>
            <a:ext cx="2571768" cy="430887"/>
          </a:xfrm>
          <a:prstGeom prst="rect">
            <a:avLst/>
          </a:prstGeom>
          <a:noFill/>
        </p:spPr>
        <p:txBody>
          <a:bodyPr wrap="square" rtlCol="0">
            <a:spAutoFit/>
          </a:bodyPr>
          <a:lstStyle/>
          <a:p>
            <a:pPr algn="ctr"/>
            <a:r>
              <a:rPr lang="ru-RU" sz="2200" b="1" dirty="0" smtClean="0">
                <a:latin typeface="Times New Roman" pitchFamily="18" charset="0"/>
                <a:cs typeface="Times New Roman" pitchFamily="18" charset="0"/>
              </a:rPr>
              <a:t>Стерлядь</a:t>
            </a:r>
            <a:endParaRPr lang="ru-RU" sz="2200" b="1" dirty="0">
              <a:latin typeface="Times New Roman" pitchFamily="18" charset="0"/>
              <a:cs typeface="Times New Roman" pitchFamily="18" charset="0"/>
            </a:endParaRPr>
          </a:p>
        </p:txBody>
      </p:sp>
      <p:sp>
        <p:nvSpPr>
          <p:cNvPr id="8" name="TextBox 7"/>
          <p:cNvSpPr txBox="1"/>
          <p:nvPr/>
        </p:nvSpPr>
        <p:spPr>
          <a:xfrm>
            <a:off x="2643174" y="2643182"/>
            <a:ext cx="984818"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Лещ</a:t>
            </a:r>
            <a:endParaRPr lang="ru-RU" sz="2200" b="1"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86808" cy="928694"/>
          </a:xfrm>
        </p:spPr>
        <p:txBody>
          <a:bodyPr>
            <a:noAutofit/>
          </a:bodyPr>
          <a:lstStyle/>
          <a:p>
            <a:r>
              <a:rPr lang="ru-RU" sz="3000" dirty="0" smtClean="0">
                <a:solidFill>
                  <a:schemeClr val="tx1"/>
                </a:solidFill>
                <a:latin typeface="Times New Roman" pitchFamily="18" charset="0"/>
                <a:ea typeface="+mn-ea"/>
                <a:cs typeface="Times New Roman" pitchFamily="18" charset="0"/>
              </a:rPr>
              <a:t>Сколько тарелок Демьяновой ухи съел Фока?</a:t>
            </a:r>
          </a:p>
        </p:txBody>
      </p:sp>
      <p:pic>
        <p:nvPicPr>
          <p:cNvPr id="3074" name="Picture 2"/>
          <p:cNvPicPr>
            <a:picLocks noChangeAspect="1" noChangeArrowheads="1"/>
          </p:cNvPicPr>
          <p:nvPr/>
        </p:nvPicPr>
        <p:blipFill>
          <a:blip r:embed="rId2" cstate="email"/>
          <a:srcRect/>
          <a:stretch>
            <a:fillRect/>
          </a:stretch>
        </p:blipFill>
        <p:spPr bwMode="auto">
          <a:xfrm>
            <a:off x="1857356" y="1142984"/>
            <a:ext cx="5429288" cy="4357004"/>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143240" y="285728"/>
            <a:ext cx="5400684" cy="1152000"/>
          </a:xfrm>
        </p:spPr>
        <p:txBody>
          <a:bodyPr>
            <a:normAutofit fontScale="90000"/>
          </a:bodyPr>
          <a:lstStyle/>
          <a:p>
            <a:pPr algn="l"/>
            <a:r>
              <a:rPr lang="ru-RU" dirty="0" smtClean="0"/>
              <a:t>Александр Сергеевич Пушкин</a:t>
            </a:r>
            <a:endParaRPr lang="ru-RU" dirty="0"/>
          </a:p>
        </p:txBody>
      </p:sp>
      <p:pic>
        <p:nvPicPr>
          <p:cNvPr id="8" name="i-main-pic" descr="Картинка 4 из 124462">
            <a:hlinkClick r:id="rId2" tgtFrame="_blank"/>
          </p:cNvPr>
          <p:cNvPicPr/>
          <p:nvPr/>
        </p:nvPicPr>
        <p:blipFill>
          <a:blip r:embed="rId3" cstate="email"/>
          <a:srcRect/>
          <a:stretch>
            <a:fillRect/>
          </a:stretch>
        </p:blipFill>
        <p:spPr bwMode="auto">
          <a:xfrm>
            <a:off x="357158" y="285728"/>
            <a:ext cx="2533650" cy="314325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098" name="Picture 2"/>
          <p:cNvPicPr>
            <a:picLocks noChangeAspect="1" noChangeArrowheads="1"/>
          </p:cNvPicPr>
          <p:nvPr/>
        </p:nvPicPr>
        <p:blipFill>
          <a:blip r:embed="rId4" cstate="email"/>
          <a:srcRect/>
          <a:stretch>
            <a:fillRect/>
          </a:stretch>
        </p:blipFill>
        <p:spPr bwMode="auto">
          <a:xfrm>
            <a:off x="5429256" y="928670"/>
            <a:ext cx="3057530" cy="2237217"/>
          </a:xfrm>
          <a:prstGeom prst="rect">
            <a:avLst/>
          </a:prstGeom>
          <a:ln>
            <a:noFill/>
          </a:ln>
          <a:effectLst>
            <a:softEdge rad="112500"/>
          </a:effectLst>
        </p:spPr>
      </p:pic>
      <p:pic>
        <p:nvPicPr>
          <p:cNvPr id="4101" name="Picture 5"/>
          <p:cNvPicPr>
            <a:picLocks noChangeAspect="1" noChangeArrowheads="1"/>
          </p:cNvPicPr>
          <p:nvPr/>
        </p:nvPicPr>
        <p:blipFill>
          <a:blip r:embed="rId5" cstate="email">
            <a:clrChange>
              <a:clrFrom>
                <a:srgbClr val="FFFFFF"/>
              </a:clrFrom>
              <a:clrTo>
                <a:srgbClr val="FFFFFF">
                  <a:alpha val="0"/>
                </a:srgbClr>
              </a:clrTo>
            </a:clrChange>
          </a:blip>
          <a:srcRect/>
          <a:stretch>
            <a:fillRect/>
          </a:stretch>
        </p:blipFill>
        <p:spPr bwMode="auto">
          <a:xfrm>
            <a:off x="214282" y="3702890"/>
            <a:ext cx="4143404" cy="2002900"/>
          </a:xfrm>
          <a:prstGeom prst="rect">
            <a:avLst/>
          </a:prstGeom>
          <a:ln>
            <a:noFill/>
          </a:ln>
          <a:effectLst>
            <a:softEdge rad="112500"/>
          </a:effectLst>
        </p:spPr>
      </p:pic>
      <p:pic>
        <p:nvPicPr>
          <p:cNvPr id="4106" name="Picture 10"/>
          <p:cNvPicPr>
            <a:picLocks noChangeAspect="1" noChangeArrowheads="1"/>
          </p:cNvPicPr>
          <p:nvPr/>
        </p:nvPicPr>
        <p:blipFill>
          <a:blip r:embed="rId6" cstate="email"/>
          <a:srcRect/>
          <a:stretch>
            <a:fillRect/>
          </a:stretch>
        </p:blipFill>
        <p:spPr bwMode="auto">
          <a:xfrm>
            <a:off x="5143504" y="3357562"/>
            <a:ext cx="3526950" cy="2092657"/>
          </a:xfrm>
          <a:prstGeom prst="rect">
            <a:avLst/>
          </a:prstGeom>
          <a:ln>
            <a:noFill/>
          </a:ln>
          <a:effectLst>
            <a:softEdge rad="112500"/>
          </a:effectLst>
        </p:spPr>
      </p:pic>
      <p:sp>
        <p:nvSpPr>
          <p:cNvPr id="7" name="TextBox 6"/>
          <p:cNvSpPr txBox="1"/>
          <p:nvPr/>
        </p:nvSpPr>
        <p:spPr>
          <a:xfrm rot="438110">
            <a:off x="5875896" y="3074035"/>
            <a:ext cx="2310811"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Яблоки мочёные</a:t>
            </a:r>
            <a:endParaRPr lang="ru-RU" sz="2200" b="1" dirty="0">
              <a:latin typeface="Times New Roman" pitchFamily="18" charset="0"/>
              <a:cs typeface="Times New Roman" pitchFamily="18" charset="0"/>
            </a:endParaRPr>
          </a:p>
        </p:txBody>
      </p:sp>
      <p:sp>
        <p:nvSpPr>
          <p:cNvPr id="9" name="TextBox 8"/>
          <p:cNvSpPr txBox="1"/>
          <p:nvPr/>
        </p:nvSpPr>
        <p:spPr>
          <a:xfrm>
            <a:off x="857224" y="5429264"/>
            <a:ext cx="2714644"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Картошка  печёная</a:t>
            </a:r>
            <a:endParaRPr lang="ru-RU" sz="2200" b="1" dirty="0">
              <a:latin typeface="Times New Roman" pitchFamily="18" charset="0"/>
              <a:cs typeface="Times New Roman" pitchFamily="18" charset="0"/>
            </a:endParaRPr>
          </a:p>
        </p:txBody>
      </p:sp>
      <p:sp>
        <p:nvSpPr>
          <p:cNvPr id="10" name="TextBox 9"/>
          <p:cNvSpPr txBox="1"/>
          <p:nvPr/>
        </p:nvSpPr>
        <p:spPr>
          <a:xfrm>
            <a:off x="5572132" y="5286388"/>
            <a:ext cx="2920316" cy="430887"/>
          </a:xfrm>
          <a:prstGeom prst="rect">
            <a:avLst/>
          </a:prstGeom>
          <a:noFill/>
        </p:spPr>
        <p:txBody>
          <a:bodyPr wrap="square" rtlCol="0">
            <a:spAutoFit/>
          </a:bodyPr>
          <a:lstStyle/>
          <a:p>
            <a:pPr algn="ctr"/>
            <a:r>
              <a:rPr lang="ru-RU" sz="2200" b="1" dirty="0" smtClean="0">
                <a:latin typeface="Times New Roman" pitchFamily="18" charset="0"/>
                <a:cs typeface="Times New Roman" pitchFamily="18" charset="0"/>
              </a:rPr>
              <a:t>Яблочный пирог</a:t>
            </a:r>
            <a:endParaRPr lang="ru-RU" sz="2200" b="1" dirty="0">
              <a:latin typeface="Times New Roman" pitchFamily="18" charset="0"/>
              <a:cs typeface="Times New Roman" pitchFamily="18" charset="0"/>
            </a:endParaRPr>
          </a:p>
        </p:txBody>
      </p:sp>
      <p:pic>
        <p:nvPicPr>
          <p:cNvPr id="3075" name="Picture 3"/>
          <p:cNvPicPr>
            <a:picLocks noChangeAspect="1" noChangeArrowheads="1"/>
          </p:cNvPicPr>
          <p:nvPr/>
        </p:nvPicPr>
        <p:blipFill>
          <a:blip r:embed="rId7" cstate="email"/>
          <a:srcRect/>
          <a:stretch>
            <a:fillRect/>
          </a:stretch>
        </p:blipFill>
        <p:spPr bwMode="auto">
          <a:xfrm>
            <a:off x="3143240" y="2857496"/>
            <a:ext cx="2357454" cy="1357322"/>
          </a:xfrm>
          <a:prstGeom prst="rect">
            <a:avLst/>
          </a:prstGeom>
          <a:ln>
            <a:noFill/>
          </a:ln>
          <a:effectLst>
            <a:softEdge rad="112500"/>
          </a:effectLst>
        </p:spPr>
      </p:pic>
      <p:sp>
        <p:nvSpPr>
          <p:cNvPr id="12" name="TextBox 11"/>
          <p:cNvSpPr txBox="1"/>
          <p:nvPr/>
        </p:nvSpPr>
        <p:spPr>
          <a:xfrm rot="20450856">
            <a:off x="3281999" y="1899432"/>
            <a:ext cx="2128221" cy="769441"/>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Варенье из крыжовника</a:t>
            </a:r>
            <a:endParaRPr lang="ru-RU" sz="2200" b="1"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0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email"/>
          <a:srcRect/>
          <a:stretch>
            <a:fillRect/>
          </a:stretch>
        </p:blipFill>
        <p:spPr bwMode="auto">
          <a:xfrm>
            <a:off x="0" y="0"/>
            <a:ext cx="6119770" cy="4589828"/>
          </a:xfrm>
          <a:prstGeom prst="rect">
            <a:avLst/>
          </a:prstGeom>
          <a:ln>
            <a:noFill/>
          </a:ln>
          <a:effectLst>
            <a:softEdge rad="112500"/>
          </a:effectLst>
        </p:spPr>
      </p:pic>
      <p:pic>
        <p:nvPicPr>
          <p:cNvPr id="5" name="Рисунок 4" descr="i_053.jpg"/>
          <p:cNvPicPr>
            <a:picLocks noChangeAspect="1"/>
          </p:cNvPicPr>
          <p:nvPr/>
        </p:nvPicPr>
        <p:blipFill>
          <a:blip r:embed="rId3" cstate="email"/>
          <a:stretch>
            <a:fillRect/>
          </a:stretch>
        </p:blipFill>
        <p:spPr>
          <a:xfrm>
            <a:off x="5224539" y="1142984"/>
            <a:ext cx="3702412" cy="4714908"/>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857223" y="857232"/>
            <a:ext cx="3309863" cy="2484943"/>
          </a:xfrm>
          <a:prstGeom prst="rect">
            <a:avLst/>
          </a:prstGeom>
          <a:noFill/>
          <a:ln w="9525">
            <a:noFill/>
            <a:miter lim="800000"/>
            <a:headEnd/>
            <a:tailEnd/>
          </a:ln>
          <a:effectLst/>
        </p:spPr>
      </p:pic>
      <p:pic>
        <p:nvPicPr>
          <p:cNvPr id="2052" name="Picture 4"/>
          <p:cNvPicPr>
            <a:picLocks noChangeAspect="1" noChangeArrowheads="1"/>
          </p:cNvPicPr>
          <p:nvPr/>
        </p:nvPicPr>
        <p:blipFill>
          <a:blip r:embed="rId3" cstate="email"/>
          <a:srcRect/>
          <a:stretch>
            <a:fillRect/>
          </a:stretch>
        </p:blipFill>
        <p:spPr bwMode="auto">
          <a:xfrm>
            <a:off x="4857752" y="857232"/>
            <a:ext cx="3143548" cy="2500330"/>
          </a:xfrm>
          <a:prstGeom prst="rect">
            <a:avLst/>
          </a:prstGeom>
          <a:noFill/>
          <a:ln w="9525">
            <a:noFill/>
            <a:miter lim="800000"/>
            <a:headEnd/>
            <a:tailEnd/>
          </a:ln>
          <a:effectLst/>
        </p:spPr>
      </p:pic>
      <p:sp>
        <p:nvSpPr>
          <p:cNvPr id="9" name="TextBox 8"/>
          <p:cNvSpPr txBox="1"/>
          <p:nvPr/>
        </p:nvSpPr>
        <p:spPr>
          <a:xfrm>
            <a:off x="1000100" y="3500438"/>
            <a:ext cx="3143272" cy="769441"/>
          </a:xfrm>
          <a:prstGeom prst="rect">
            <a:avLst/>
          </a:prstGeom>
          <a:noFill/>
        </p:spPr>
        <p:txBody>
          <a:bodyPr wrap="square" rtlCol="0">
            <a:spAutoFit/>
          </a:bodyPr>
          <a:lstStyle/>
          <a:p>
            <a:pPr algn="ctr"/>
            <a:r>
              <a:rPr lang="ru-RU" sz="2200" b="1" dirty="0" smtClean="0">
                <a:latin typeface="Times New Roman" pitchFamily="18" charset="0"/>
                <a:cs typeface="Times New Roman" pitchFamily="18" charset="0"/>
              </a:rPr>
              <a:t>Котлеты </a:t>
            </a:r>
            <a:r>
              <a:rPr lang="ru-RU" sz="2200" b="1" dirty="0" err="1" smtClean="0">
                <a:latin typeface="Times New Roman" pitchFamily="18" charset="0"/>
                <a:cs typeface="Times New Roman" pitchFamily="18" charset="0"/>
              </a:rPr>
              <a:t>пожарские</a:t>
            </a:r>
            <a:r>
              <a:rPr lang="ru-RU" sz="2200" b="1" dirty="0" smtClean="0">
                <a:latin typeface="Times New Roman" pitchFamily="18" charset="0"/>
                <a:cs typeface="Times New Roman" pitchFamily="18" charset="0"/>
              </a:rPr>
              <a:t> </a:t>
            </a:r>
          </a:p>
          <a:p>
            <a:pPr algn="ctr"/>
            <a:r>
              <a:rPr lang="ru-RU" sz="2200" b="1" dirty="0" smtClean="0">
                <a:latin typeface="Times New Roman" pitchFamily="18" charset="0"/>
                <a:cs typeface="Times New Roman" pitchFamily="18" charset="0"/>
              </a:rPr>
              <a:t>с картофелем</a:t>
            </a:r>
            <a:endParaRPr lang="ru-RU" sz="2200" b="1" dirty="0">
              <a:latin typeface="Times New Roman" pitchFamily="18" charset="0"/>
              <a:cs typeface="Times New Roman" pitchFamily="18" charset="0"/>
            </a:endParaRPr>
          </a:p>
        </p:txBody>
      </p:sp>
      <p:sp>
        <p:nvSpPr>
          <p:cNvPr id="10" name="TextBox 9"/>
          <p:cNvSpPr txBox="1"/>
          <p:nvPr/>
        </p:nvSpPr>
        <p:spPr>
          <a:xfrm>
            <a:off x="4857752" y="3500438"/>
            <a:ext cx="3143272" cy="769441"/>
          </a:xfrm>
          <a:prstGeom prst="rect">
            <a:avLst/>
          </a:prstGeom>
          <a:noFill/>
        </p:spPr>
        <p:txBody>
          <a:bodyPr wrap="square" rtlCol="0">
            <a:spAutoFit/>
          </a:bodyPr>
          <a:lstStyle/>
          <a:p>
            <a:pPr algn="ctr"/>
            <a:r>
              <a:rPr lang="ru-RU" sz="2200" b="1" dirty="0" smtClean="0">
                <a:latin typeface="Times New Roman" pitchFamily="18" charset="0"/>
                <a:cs typeface="Times New Roman" pitchFamily="18" charset="0"/>
              </a:rPr>
              <a:t>Котлеты </a:t>
            </a:r>
            <a:r>
              <a:rPr lang="ru-RU" sz="2200" b="1" dirty="0" err="1" smtClean="0">
                <a:latin typeface="Times New Roman" pitchFamily="18" charset="0"/>
                <a:cs typeface="Times New Roman" pitchFamily="18" charset="0"/>
              </a:rPr>
              <a:t>пожарские</a:t>
            </a:r>
            <a:r>
              <a:rPr lang="ru-RU" sz="2200" b="1" dirty="0" smtClean="0">
                <a:latin typeface="Times New Roman" pitchFamily="18" charset="0"/>
                <a:cs typeface="Times New Roman" pitchFamily="18" charset="0"/>
              </a:rPr>
              <a:t> </a:t>
            </a:r>
          </a:p>
          <a:p>
            <a:pPr algn="ctr"/>
            <a:r>
              <a:rPr lang="ru-RU" sz="2200" b="1" dirty="0" smtClean="0">
                <a:latin typeface="Times New Roman" pitchFamily="18" charset="0"/>
                <a:cs typeface="Times New Roman" pitchFamily="18" charset="0"/>
              </a:rPr>
              <a:t>с помидорами</a:t>
            </a:r>
            <a:endParaRPr lang="ru-RU" sz="2200" b="1" dirty="0">
              <a:latin typeface="Times New Roman" pitchFamily="18" charset="0"/>
              <a:cs typeface="Times New Roman" pitchFamily="18" charset="0"/>
            </a:endParaRPr>
          </a:p>
        </p:txBody>
      </p:sp>
      <p:sp>
        <p:nvSpPr>
          <p:cNvPr id="11" name="Заголовок 1"/>
          <p:cNvSpPr txBox="1">
            <a:spLocks/>
          </p:cNvSpPr>
          <p:nvPr/>
        </p:nvSpPr>
        <p:spPr>
          <a:xfrm>
            <a:off x="428596" y="4429132"/>
            <a:ext cx="8286808" cy="928694"/>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000" b="1" i="0" u="none" strike="noStrike" kern="1200" cap="none" spc="0" normalizeH="0" baseline="0" noProof="0" dirty="0" smtClean="0">
                <a:ln w="10541" cmpd="sng">
                  <a:solidFill>
                    <a:schemeClr val="accent1">
                      <a:shade val="88000"/>
                      <a:satMod val="110000"/>
                    </a:schemeClr>
                  </a:solidFill>
                  <a:prstDash val="solid"/>
                </a:ln>
                <a:solidFill>
                  <a:schemeClr val="tx1"/>
                </a:solidFill>
                <a:effectLst/>
                <a:uLnTx/>
                <a:uFillTx/>
                <a:latin typeface="Times New Roman" pitchFamily="18" charset="0"/>
                <a:ea typeface="+mn-ea"/>
                <a:cs typeface="Times New Roman" pitchFamily="18" charset="0"/>
              </a:rPr>
              <a:t>Какое из этих блюд А.С. Пушкин мог отведать «у Пожарского в Торжке»?</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srcRect/>
          <a:stretch>
            <a:fillRect/>
          </a:stretch>
        </p:blipFill>
        <p:spPr bwMode="auto">
          <a:xfrm>
            <a:off x="500034" y="357166"/>
            <a:ext cx="2428892" cy="306678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3" name="Заголовок 1"/>
          <p:cNvSpPr txBox="1">
            <a:spLocks/>
          </p:cNvSpPr>
          <p:nvPr/>
        </p:nvSpPr>
        <p:spPr>
          <a:xfrm>
            <a:off x="3143240" y="285728"/>
            <a:ext cx="5400684" cy="1152000"/>
          </a:xfrm>
          <a:prstGeom prst="rect">
            <a:avLst/>
          </a:prstGeom>
        </p:spPr>
        <p:txBody>
          <a:bodyPr>
            <a:normAutofit fontScale="90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rPr>
              <a:t>Николай</a:t>
            </a:r>
            <a:r>
              <a:rPr kumimoji="0" lang="ru-RU" sz="4400" b="1" i="0" u="none" strike="noStrike" kern="1200" cap="none" spc="0" normalizeH="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rPr>
              <a:t> Васильевич Гоголь</a:t>
            </a:r>
            <a:endParaRPr kumimoji="0" lang="ru-RU" sz="4400" b="1" i="0" u="none" strike="noStrike" kern="1200" cap="none" spc="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p:txBody>
      </p:sp>
      <p:pic>
        <p:nvPicPr>
          <p:cNvPr id="7" name="Picture 2"/>
          <p:cNvPicPr>
            <a:picLocks noChangeAspect="1" noChangeArrowheads="1"/>
          </p:cNvPicPr>
          <p:nvPr/>
        </p:nvPicPr>
        <p:blipFill>
          <a:blip r:embed="rId3"/>
          <a:srcRect/>
          <a:stretch>
            <a:fillRect/>
          </a:stretch>
        </p:blipFill>
        <p:spPr bwMode="auto">
          <a:xfrm>
            <a:off x="5214942" y="928670"/>
            <a:ext cx="3286148" cy="2188809"/>
          </a:xfrm>
          <a:prstGeom prst="rect">
            <a:avLst/>
          </a:prstGeom>
          <a:ln>
            <a:noFill/>
          </a:ln>
          <a:effectLst>
            <a:softEdge rad="112500"/>
          </a:effectLst>
        </p:spPr>
      </p:pic>
      <p:pic>
        <p:nvPicPr>
          <p:cNvPr id="8" name="Picture 3"/>
          <p:cNvPicPr>
            <a:picLocks noChangeAspect="1" noChangeArrowheads="1"/>
          </p:cNvPicPr>
          <p:nvPr/>
        </p:nvPicPr>
        <p:blipFill>
          <a:blip r:embed="rId4"/>
          <a:srcRect/>
          <a:stretch>
            <a:fillRect/>
          </a:stretch>
        </p:blipFill>
        <p:spPr bwMode="auto">
          <a:xfrm>
            <a:off x="5357818" y="3357562"/>
            <a:ext cx="3071834" cy="2303876"/>
          </a:xfrm>
          <a:prstGeom prst="rect">
            <a:avLst/>
          </a:prstGeom>
          <a:ln>
            <a:noFill/>
          </a:ln>
          <a:effectLst>
            <a:softEdge rad="112500"/>
          </a:effectLst>
        </p:spPr>
      </p:pic>
      <p:pic>
        <p:nvPicPr>
          <p:cNvPr id="9" name="Picture 2"/>
          <p:cNvPicPr>
            <a:picLocks noChangeAspect="1" noChangeArrowheads="1"/>
          </p:cNvPicPr>
          <p:nvPr/>
        </p:nvPicPr>
        <p:blipFill>
          <a:blip r:embed="rId5" cstate="email"/>
          <a:srcRect/>
          <a:stretch>
            <a:fillRect/>
          </a:stretch>
        </p:blipFill>
        <p:spPr bwMode="auto">
          <a:xfrm>
            <a:off x="1000100" y="3929066"/>
            <a:ext cx="2214558" cy="1417317"/>
          </a:xfrm>
          <a:prstGeom prst="rect">
            <a:avLst/>
          </a:prstGeom>
          <a:ln>
            <a:noFill/>
          </a:ln>
          <a:effectLst>
            <a:softEdge rad="112500"/>
          </a:effectLst>
        </p:spPr>
      </p:pic>
      <p:sp>
        <p:nvSpPr>
          <p:cNvPr id="10" name="TextBox 9"/>
          <p:cNvSpPr txBox="1"/>
          <p:nvPr/>
        </p:nvSpPr>
        <p:spPr>
          <a:xfrm>
            <a:off x="857224" y="5429264"/>
            <a:ext cx="2714644" cy="430887"/>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Макароны с сыром</a:t>
            </a:r>
            <a:endParaRPr lang="ru-RU" sz="2200" b="1" dirty="0">
              <a:latin typeface="Times New Roman" pitchFamily="18" charset="0"/>
              <a:cs typeface="Times New Roman" pitchFamily="18"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571480"/>
            <a:ext cx="2428892" cy="3385542"/>
          </a:xfrm>
          <a:prstGeom prst="rect">
            <a:avLst/>
          </a:prstGeom>
          <a:noFill/>
        </p:spPr>
        <p:txBody>
          <a:bodyPr wrap="square" rtlCol="0">
            <a:spAutoFit/>
          </a:bodyPr>
          <a:lstStyle/>
          <a:p>
            <a:r>
              <a:rPr lang="ru-RU" sz="2800" b="1" dirty="0" smtClean="0">
                <a:solidFill>
                  <a:schemeClr val="tx2">
                    <a:lumMod val="50000"/>
                  </a:schemeClr>
                </a:solidFill>
              </a:rPr>
              <a:t>Крендель</a:t>
            </a:r>
            <a:endParaRPr lang="ru-RU" sz="2800" b="1" dirty="0" smtClean="0">
              <a:solidFill>
                <a:schemeClr val="tx2">
                  <a:lumMod val="50000"/>
                </a:schemeClr>
              </a:solidFill>
            </a:endParaRPr>
          </a:p>
          <a:p>
            <a:r>
              <a:rPr lang="ru-RU" sz="2800" b="1" dirty="0" smtClean="0">
                <a:solidFill>
                  <a:schemeClr val="tx2">
                    <a:lumMod val="50000"/>
                  </a:schemeClr>
                </a:solidFill>
              </a:rPr>
              <a:t>Печенье</a:t>
            </a:r>
          </a:p>
          <a:p>
            <a:r>
              <a:rPr lang="ru-RU" sz="2800" b="1" dirty="0" smtClean="0">
                <a:solidFill>
                  <a:schemeClr val="tx2">
                    <a:lumMod val="50000"/>
                  </a:schemeClr>
                </a:solidFill>
              </a:rPr>
              <a:t>Баранка</a:t>
            </a:r>
          </a:p>
          <a:p>
            <a:r>
              <a:rPr lang="ru-RU" sz="2800" b="1" dirty="0" smtClean="0">
                <a:solidFill>
                  <a:schemeClr val="tx2">
                    <a:lumMod val="50000"/>
                  </a:schemeClr>
                </a:solidFill>
              </a:rPr>
              <a:t>Бублик</a:t>
            </a:r>
          </a:p>
          <a:p>
            <a:r>
              <a:rPr lang="ru-RU" sz="2800" b="1" dirty="0" smtClean="0">
                <a:solidFill>
                  <a:schemeClr val="tx2">
                    <a:lumMod val="50000"/>
                  </a:schemeClr>
                </a:solidFill>
              </a:rPr>
              <a:t>Сухарь</a:t>
            </a:r>
          </a:p>
          <a:p>
            <a:r>
              <a:rPr lang="ru-RU" sz="2800" b="1" dirty="0" smtClean="0">
                <a:solidFill>
                  <a:schemeClr val="tx2">
                    <a:lumMod val="50000"/>
                  </a:schemeClr>
                </a:solidFill>
              </a:rPr>
              <a:t>Булочка</a:t>
            </a:r>
          </a:p>
          <a:p>
            <a:r>
              <a:rPr lang="ru-RU" sz="2800" b="1" dirty="0" smtClean="0">
                <a:solidFill>
                  <a:schemeClr val="tx2">
                    <a:lumMod val="50000"/>
                  </a:schemeClr>
                </a:solidFill>
              </a:rPr>
              <a:t>Пряник</a:t>
            </a:r>
          </a:p>
          <a:p>
            <a:endParaRPr lang="ru-RU" dirty="0"/>
          </a:p>
        </p:txBody>
      </p:sp>
      <p:pic>
        <p:nvPicPr>
          <p:cNvPr id="2051" name="Picture 3"/>
          <p:cNvPicPr>
            <a:picLocks noChangeAspect="1" noChangeArrowheads="1"/>
          </p:cNvPicPr>
          <p:nvPr/>
        </p:nvPicPr>
        <p:blipFill>
          <a:blip r:embed="rId2" cstate="email"/>
          <a:srcRect/>
          <a:stretch>
            <a:fillRect/>
          </a:stretch>
        </p:blipFill>
        <p:spPr bwMode="auto">
          <a:xfrm>
            <a:off x="214282" y="3714752"/>
            <a:ext cx="2500306" cy="2007190"/>
          </a:xfrm>
          <a:prstGeom prst="rect">
            <a:avLst/>
          </a:prstGeom>
          <a:ln>
            <a:noFill/>
          </a:ln>
          <a:effectLst>
            <a:softEdge rad="112500"/>
          </a:effectLst>
        </p:spPr>
      </p:pic>
      <p:pic>
        <p:nvPicPr>
          <p:cNvPr id="2052" name="Picture 4"/>
          <p:cNvPicPr>
            <a:picLocks noChangeAspect="1" noChangeArrowheads="1"/>
          </p:cNvPicPr>
          <p:nvPr/>
        </p:nvPicPr>
        <p:blipFill>
          <a:blip r:embed="rId3" cstate="email"/>
          <a:srcRect/>
          <a:stretch>
            <a:fillRect/>
          </a:stretch>
        </p:blipFill>
        <p:spPr bwMode="auto">
          <a:xfrm>
            <a:off x="3571868" y="4071942"/>
            <a:ext cx="1928808" cy="1846655"/>
          </a:xfrm>
          <a:prstGeom prst="rect">
            <a:avLst/>
          </a:prstGeom>
          <a:ln>
            <a:noFill/>
          </a:ln>
          <a:effectLst>
            <a:softEdge rad="112500"/>
          </a:effectLst>
        </p:spPr>
      </p:pic>
      <p:pic>
        <p:nvPicPr>
          <p:cNvPr id="2053" name="Picture 5"/>
          <p:cNvPicPr>
            <a:picLocks noChangeAspect="1" noChangeArrowheads="1"/>
          </p:cNvPicPr>
          <p:nvPr/>
        </p:nvPicPr>
        <p:blipFill>
          <a:blip r:embed="rId4" cstate="email">
            <a:clrChange>
              <a:clrFrom>
                <a:srgbClr val="FFFFFF"/>
              </a:clrFrom>
              <a:clrTo>
                <a:srgbClr val="FFFFFF">
                  <a:alpha val="0"/>
                </a:srgbClr>
              </a:clrTo>
            </a:clrChange>
          </a:blip>
          <a:srcRect/>
          <a:stretch>
            <a:fillRect/>
          </a:stretch>
        </p:blipFill>
        <p:spPr bwMode="auto">
          <a:xfrm>
            <a:off x="6072198" y="4000504"/>
            <a:ext cx="2378683" cy="1928826"/>
          </a:xfrm>
          <a:prstGeom prst="rect">
            <a:avLst/>
          </a:prstGeom>
          <a:ln>
            <a:noFill/>
          </a:ln>
          <a:effectLst>
            <a:softEdge rad="112500"/>
          </a:effectLst>
        </p:spPr>
      </p:pic>
      <p:pic>
        <p:nvPicPr>
          <p:cNvPr id="2054" name="Picture 6"/>
          <p:cNvPicPr>
            <a:picLocks noChangeAspect="1" noChangeArrowheads="1"/>
          </p:cNvPicPr>
          <p:nvPr/>
        </p:nvPicPr>
        <p:blipFill>
          <a:blip r:embed="rId5" cstate="email"/>
          <a:srcRect/>
          <a:stretch>
            <a:fillRect/>
          </a:stretch>
        </p:blipFill>
        <p:spPr bwMode="auto">
          <a:xfrm>
            <a:off x="6000760" y="2071678"/>
            <a:ext cx="2714629" cy="2123443"/>
          </a:xfrm>
          <a:prstGeom prst="rect">
            <a:avLst/>
          </a:prstGeom>
          <a:ln>
            <a:noFill/>
          </a:ln>
          <a:effectLst>
            <a:softEdge rad="112500"/>
          </a:effectLst>
        </p:spPr>
      </p:pic>
      <p:pic>
        <p:nvPicPr>
          <p:cNvPr id="1026" name="Picture 2" descr="C:\Documents and Settings\Татьяна\Рабочий стол\писатели и кулинария\5.jpg"/>
          <p:cNvPicPr>
            <a:picLocks noChangeAspect="1" noChangeArrowheads="1"/>
          </p:cNvPicPr>
          <p:nvPr/>
        </p:nvPicPr>
        <p:blipFill>
          <a:blip r:embed="rId6" cstate="email"/>
          <a:srcRect/>
          <a:stretch>
            <a:fillRect/>
          </a:stretch>
        </p:blipFill>
        <p:spPr bwMode="auto">
          <a:xfrm>
            <a:off x="3286116" y="2143116"/>
            <a:ext cx="2667018" cy="2000264"/>
          </a:xfrm>
          <a:prstGeom prst="rect">
            <a:avLst/>
          </a:prstGeom>
          <a:ln>
            <a:noFill/>
          </a:ln>
          <a:effectLst>
            <a:softEdge rad="112500"/>
          </a:effectLst>
        </p:spPr>
      </p:pic>
      <p:pic>
        <p:nvPicPr>
          <p:cNvPr id="3" name="Picture 2"/>
          <p:cNvPicPr>
            <a:picLocks noChangeAspect="1" noChangeArrowheads="1"/>
          </p:cNvPicPr>
          <p:nvPr/>
        </p:nvPicPr>
        <p:blipFill>
          <a:blip r:embed="rId7"/>
          <a:srcRect/>
          <a:stretch>
            <a:fillRect/>
          </a:stretch>
        </p:blipFill>
        <p:spPr bwMode="auto">
          <a:xfrm>
            <a:off x="2071670" y="857232"/>
            <a:ext cx="2000264" cy="1666887"/>
          </a:xfrm>
          <a:prstGeom prst="rect">
            <a:avLst/>
          </a:prstGeom>
          <a:ln>
            <a:noFill/>
          </a:ln>
          <a:effectLst>
            <a:softEdge rad="112500"/>
          </a:effectLst>
        </p:spPr>
      </p:pic>
      <p:sp>
        <p:nvSpPr>
          <p:cNvPr id="10" name="Заголовок 1"/>
          <p:cNvSpPr txBox="1">
            <a:spLocks/>
          </p:cNvSpPr>
          <p:nvPr/>
        </p:nvSpPr>
        <p:spPr>
          <a:xfrm>
            <a:off x="1714480" y="0"/>
            <a:ext cx="7115196" cy="1152000"/>
          </a:xfrm>
          <a:prstGeom prst="rect">
            <a:avLst/>
          </a:prstGeom>
        </p:spPr>
        <p:txBody>
          <a:bodyPr>
            <a:normAutofit fontScale="975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ru-RU" sz="4400" b="1" i="0" u="none" strike="noStrike" kern="1200" cap="none" spc="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rPr>
              <a:t>Хлебобулочные изделия</a:t>
            </a:r>
            <a:endParaRPr kumimoji="0" lang="ru-RU" sz="4400" b="1" i="0" u="none" strike="noStrike" kern="1200" cap="none" spc="0" normalizeH="0" baseline="0" noProof="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uLnTx/>
              <a:uFillTx/>
              <a:latin typeface="+mj-lt"/>
              <a:ea typeface="+mj-ea"/>
              <a:cs typeface="+mj-cs"/>
            </a:endParaRPr>
          </a:p>
        </p:txBody>
      </p:sp>
      <p:pic>
        <p:nvPicPr>
          <p:cNvPr id="2050" name="Picture 2"/>
          <p:cNvPicPr>
            <a:picLocks noChangeAspect="1" noChangeArrowheads="1"/>
          </p:cNvPicPr>
          <p:nvPr/>
        </p:nvPicPr>
        <p:blipFill>
          <a:blip r:embed="rId8" cstate="email"/>
          <a:srcRect/>
          <a:stretch>
            <a:fillRect/>
          </a:stretch>
        </p:blipFill>
        <p:spPr bwMode="auto">
          <a:xfrm>
            <a:off x="5000628" y="785794"/>
            <a:ext cx="1952006" cy="1714512"/>
          </a:xfrm>
          <a:prstGeom prst="rect">
            <a:avLst/>
          </a:prstGeom>
          <a:ln>
            <a:noFill/>
          </a:ln>
          <a:effectLst>
            <a:softEdge rad="112500"/>
          </a:effectLst>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957</TotalTime>
  <Words>190</Words>
  <Application>Microsoft Office PowerPoint</Application>
  <PresentationFormat>Экран (4:3)</PresentationFormat>
  <Paragraphs>42</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Слайд 1</vt:lpstr>
      <vt:lpstr>Иван Андреевич Крылов</vt:lpstr>
      <vt:lpstr>Слайд 3</vt:lpstr>
      <vt:lpstr>Сколько тарелок Демьяновой ухи съел Фока?</vt:lpstr>
      <vt:lpstr>Александр Сергеевич Пушкин</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MuxPlOH</dc:creator>
  <cp:lastModifiedBy>Ольга</cp:lastModifiedBy>
  <cp:revision>99</cp:revision>
  <dcterms:created xsi:type="dcterms:W3CDTF">2014-01-21T07:44:44Z</dcterms:created>
  <dcterms:modified xsi:type="dcterms:W3CDTF">2014-02-10T11:08:28Z</dcterms:modified>
</cp:coreProperties>
</file>