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6" r:id="rId14"/>
    <p:sldId id="269" r:id="rId15"/>
    <p:sldId id="270" r:id="rId16"/>
    <p:sldId id="271" r:id="rId17"/>
    <p:sldId id="287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75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00FF"/>
    <a:srgbClr val="FFE1FF"/>
    <a:srgbClr val="660066"/>
    <a:srgbClr val="F8D590"/>
    <a:srgbClr val="D9B08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6600" b="1" i="0"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7692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697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9080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8902"/>
          </a:xfrm>
          <a:solidFill>
            <a:schemeClr val="bg1"/>
          </a:solidFill>
        </p:spPr>
        <p:txBody>
          <a:bodyPr/>
          <a:lstStyle>
            <a:lvl1pPr algn="ctr">
              <a:defRPr b="1" i="0"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2pPr>
            <a:lvl3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3pPr>
            <a:lvl4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4pPr>
            <a:lvl5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802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779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0515600" cy="874739"/>
          </a:xfrm>
        </p:spPr>
        <p:txBody>
          <a:bodyPr/>
          <a:lstStyle>
            <a:lvl1pPr algn="ctr">
              <a:defRPr b="1" i="0"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>
              <a:defRPr>
                <a:solidFill>
                  <a:srgbClr val="0000FF"/>
                </a:solidFill>
                <a:latin typeface="Times New Roman" panose="02020603050405020304" pitchFamily="18" charset="0"/>
              </a:defRPr>
            </a:lvl2pPr>
            <a:lvl3pPr>
              <a:defRPr>
                <a:solidFill>
                  <a:srgbClr val="0000FF"/>
                </a:solidFill>
                <a:latin typeface="Times New Roman" panose="02020603050405020304" pitchFamily="18" charset="0"/>
              </a:defRPr>
            </a:lvl3pPr>
            <a:lvl4pPr>
              <a:defRPr>
                <a:solidFill>
                  <a:srgbClr val="0000FF"/>
                </a:solidFill>
                <a:latin typeface="Times New Roman" panose="02020603050405020304" pitchFamily="18" charset="0"/>
              </a:defRPr>
            </a:lvl4pPr>
            <a:lvl5pPr>
              <a:defRPr>
                <a:solidFill>
                  <a:srgbClr val="0000FF"/>
                </a:solidFill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>
              <a:defRPr>
                <a:solidFill>
                  <a:srgbClr val="0000FF"/>
                </a:solidFill>
              </a:defRPr>
            </a:lvl2pPr>
            <a:lvl3pPr>
              <a:defRPr>
                <a:solidFill>
                  <a:srgbClr val="0000FF"/>
                </a:solidFill>
              </a:defRPr>
            </a:lvl3pPr>
            <a:lvl4pPr>
              <a:defRPr>
                <a:solidFill>
                  <a:srgbClr val="0000FF"/>
                </a:solidFill>
              </a:defRPr>
            </a:lvl4pPr>
            <a:lvl5pPr>
              <a:defRPr>
                <a:solidFill>
                  <a:srgbClr val="0000FF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4349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21410"/>
          </a:xfrm>
        </p:spPr>
        <p:txBody>
          <a:bodyPr/>
          <a:lstStyle>
            <a:lvl1pPr algn="ctr">
              <a:defRPr b="1"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2pPr>
            <a:lvl3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3pPr>
            <a:lvl4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4pPr>
            <a:lvl5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1pPr>
            <a:lvl2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2pPr>
            <a:lvl3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3pPr>
            <a:lvl4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4pPr>
            <a:lvl5pPr>
              <a:defRPr baseline="0">
                <a:solidFill>
                  <a:srgbClr val="0000FF"/>
                </a:solidFill>
                <a:latin typeface="Times New Roman" panose="020206030504050203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361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>
            <a:lvl1pPr algn="ctr">
              <a:defRPr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007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8096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2250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44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DAD01-A913-4C8C-B534-ED25C5ADD32D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1EFCA-E086-4BCF-BE23-C74E942722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160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648" y="107036"/>
            <a:ext cx="6876081" cy="5704828"/>
          </a:xfrm>
        </p:spPr>
        <p:txBody>
          <a:bodyPr>
            <a:normAutofit/>
          </a:bodyPr>
          <a:lstStyle/>
          <a:p>
            <a:r>
              <a:rPr lang="ru-RU" dirty="0"/>
              <a:t>ОЧЕНЬ ИНТЕРЕСНО </a:t>
            </a:r>
            <a:r>
              <a:rPr lang="ru-RU" sz="5400" dirty="0"/>
              <a:t>ВСЁ ТО</a:t>
            </a:r>
            <a:r>
              <a:rPr lang="ru-RU" dirty="0" smtClean="0"/>
              <a:t>,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 </a:t>
            </a:r>
            <a:r>
              <a:rPr lang="ru-RU" sz="5400" dirty="0"/>
              <a:t>ЧТО</a:t>
            </a:r>
            <a:r>
              <a:rPr lang="ru-RU" dirty="0"/>
              <a:t> НЕИЗВЕСТНО</a:t>
            </a:r>
          </a:p>
        </p:txBody>
      </p:sp>
      <p:pic>
        <p:nvPicPr>
          <p:cNvPr id="3074" name="Picture 2" descr="http://i.allday.ru/uploads/posts/2009-07/thumbs/1246463844_kot-uchyony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293" y="107036"/>
            <a:ext cx="4762500" cy="6657976"/>
          </a:xfrm>
          <a:prstGeom prst="rect">
            <a:avLst/>
          </a:prstGeom>
          <a:ln>
            <a:noFill/>
          </a:ln>
          <a:effectLst>
            <a:outerShdw blurRad="190500" sx="78000" sy="780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5490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Подсчитайте</a:t>
            </a:r>
            <a:r>
              <a:rPr lang="ru-RU" dirty="0"/>
              <a:t>, сколько </a:t>
            </a:r>
            <a:r>
              <a:rPr lang="ru-RU" dirty="0" smtClean="0"/>
              <a:t>цифр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82898" y="1403483"/>
            <a:ext cx="11826202" cy="192624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>
                <a:solidFill>
                  <a:srgbClr val="002060"/>
                </a:solidFill>
              </a:rPr>
              <a:t>Сколько раз цифра </a:t>
            </a:r>
            <a:r>
              <a:rPr lang="ru-RU" sz="4000" b="1" dirty="0" smtClean="0">
                <a:solidFill>
                  <a:srgbClr val="002060"/>
                </a:solidFill>
              </a:rPr>
              <a:t>9</a:t>
            </a: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4000" dirty="0">
                <a:solidFill>
                  <a:srgbClr val="002060"/>
                </a:solidFill>
              </a:rPr>
              <a:t>встречается в </a:t>
            </a:r>
            <a:r>
              <a:rPr lang="ru-RU" sz="4000" dirty="0" smtClean="0">
                <a:solidFill>
                  <a:srgbClr val="002060"/>
                </a:solidFill>
              </a:rPr>
              <a:t>ряду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4000" dirty="0">
                <a:solidFill>
                  <a:srgbClr val="002060"/>
                </a:solidFill>
              </a:rPr>
              <a:t>от одного до ста?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184997"/>
            <a:ext cx="12191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  <a:p>
            <a:pPr algn="ctr"/>
            <a:endParaRPr lang="ru-RU" sz="30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раз:  9, 19, 29, 39, 49, 59, 69, 79, 89, 90, 91, 92, 93, 94, 95, 96, 97, 98, 99</a:t>
            </a:r>
          </a:p>
          <a:p>
            <a:endParaRPr lang="ru-RU" sz="3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815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Физкульт</a:t>
            </a:r>
            <a:r>
              <a:rPr lang="ru-RU" dirty="0" smtClean="0"/>
              <a:t>-минутка!</a:t>
            </a:r>
            <a:endParaRPr lang="ru-RU" dirty="0"/>
          </a:p>
        </p:txBody>
      </p:sp>
      <p:pic>
        <p:nvPicPr>
          <p:cNvPr id="1026" name="Picture 2" descr="https://img-fotki.yandex.ru/get/6607/90468072.478/0_8971a_e2115548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78112"/>
            <a:ext cx="1428750" cy="1219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6607/90468072.478/0_8971a_e2115548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67097" y="840261"/>
            <a:ext cx="1428750" cy="1219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54779" y="1449861"/>
            <a:ext cx="6968004" cy="463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5455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Четвертый урок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95748" y="1132450"/>
            <a:ext cx="5181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ГЕОГРАФИЯ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940710" y="915808"/>
            <a:ext cx="7251290" cy="55780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Шарада - </a:t>
            </a:r>
            <a:r>
              <a:rPr lang="ru-RU" dirty="0"/>
              <a:t>это загадка, составленная в </a:t>
            </a:r>
            <a:r>
              <a:rPr lang="ru-RU" dirty="0" smtClean="0"/>
              <a:t>стихах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Задуманное </a:t>
            </a:r>
            <a:r>
              <a:rPr lang="ru-RU" dirty="0"/>
              <a:t>слово распадается на несколько </a:t>
            </a:r>
            <a:r>
              <a:rPr lang="ru-RU" dirty="0" smtClean="0"/>
              <a:t>частей.  Каждая часть - самостоятельное слово. </a:t>
            </a:r>
            <a:br>
              <a:rPr lang="ru-RU" dirty="0" smtClean="0"/>
            </a:br>
            <a:r>
              <a:rPr lang="ru-RU" i="1" dirty="0" smtClean="0"/>
              <a:t>Например</a:t>
            </a:r>
            <a:r>
              <a:rPr lang="ru-RU" i="1" dirty="0"/>
              <a:t>: </a:t>
            </a:r>
            <a:r>
              <a:rPr lang="ru-RU" i="1" dirty="0" smtClean="0"/>
              <a:t>"</a:t>
            </a:r>
            <a:r>
              <a:rPr lang="ru-RU" i="1" dirty="0"/>
              <a:t>пар + ус" </a:t>
            </a:r>
            <a:r>
              <a:rPr lang="ru-RU" i="1" dirty="0" smtClean="0"/>
              <a:t>= «парус» </a:t>
            </a:r>
          </a:p>
          <a:p>
            <a:pPr marL="0" indent="0">
              <a:buNone/>
            </a:pPr>
            <a:r>
              <a:rPr lang="ru-RU" dirty="0" smtClean="0"/>
              <a:t>Нужно: разгадать </a:t>
            </a:r>
            <a:r>
              <a:rPr lang="ru-RU" dirty="0"/>
              <a:t>каждую часть </a:t>
            </a:r>
            <a:r>
              <a:rPr lang="ru-RU" dirty="0" smtClean="0"/>
              <a:t>шарады;  сложить </a:t>
            </a:r>
            <a:r>
              <a:rPr lang="ru-RU" dirty="0"/>
              <a:t>эти части </a:t>
            </a:r>
            <a:r>
              <a:rPr lang="ru-RU" dirty="0" smtClean="0"/>
              <a:t>вместе , </a:t>
            </a:r>
            <a:r>
              <a:rPr lang="ru-RU" dirty="0"/>
              <a:t>легко узнать задуманное слово.</a:t>
            </a:r>
          </a:p>
          <a:p>
            <a:pPr marL="987425" indent="0">
              <a:buNone/>
            </a:pP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Первое слово над чайником тает,</a:t>
            </a:r>
            <a:b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Второе - у папы растет над губой.</a:t>
            </a:r>
            <a:b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А целое - ветер морской надувает</a:t>
            </a:r>
            <a:b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И в </a:t>
            </a:r>
            <a:r>
              <a:rPr lang="ru-RU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плаванье </a:t>
            </a:r>
            <a:r>
              <a:rPr lang="ru-RU" sz="2400" i="1" dirty="0">
                <a:latin typeface="Arial" panose="020B0604020202020204" pitchFamily="34" charset="0"/>
                <a:cs typeface="Arial" panose="020B0604020202020204" pitchFamily="34" charset="0"/>
              </a:rPr>
              <a:t>нас приглашает с тобой</a:t>
            </a:r>
            <a:r>
              <a:rPr lang="ru-RU" i="1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52" y="2145740"/>
            <a:ext cx="3546987" cy="40459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405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называется река?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245" y="1147200"/>
            <a:ext cx="5370871" cy="20655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Вот вам лёгкая шарада:</a:t>
            </a:r>
          </a:p>
          <a:p>
            <a:pPr marL="0" indent="0">
              <a:buNone/>
            </a:pPr>
            <a:r>
              <a:rPr lang="ru-RU" dirty="0"/>
              <a:t>К ноте </a:t>
            </a:r>
            <a:r>
              <a:rPr lang="ru-RU" dirty="0" smtClean="0"/>
              <a:t>  "</a:t>
            </a:r>
            <a:r>
              <a:rPr lang="ru-RU" dirty="0"/>
              <a:t>Н" </a:t>
            </a:r>
            <a:r>
              <a:rPr lang="ru-RU" dirty="0" smtClean="0"/>
              <a:t>  прибавить </a:t>
            </a:r>
            <a:r>
              <a:rPr lang="ru-RU" dirty="0"/>
              <a:t>надо.</a:t>
            </a:r>
          </a:p>
          <a:p>
            <a:pPr marL="0" indent="0">
              <a:buNone/>
            </a:pPr>
            <a:r>
              <a:rPr lang="ru-RU" dirty="0"/>
              <a:t>Нота больше не поёт,</a:t>
            </a:r>
          </a:p>
          <a:p>
            <a:pPr marL="0" indent="0">
              <a:buNone/>
            </a:pPr>
            <a:r>
              <a:rPr lang="ru-RU" dirty="0"/>
              <a:t>А рекой она течёт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522438"/>
            <a:ext cx="10515600" cy="89890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Ответьте на вопрос</a:t>
            </a: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25245" y="4731057"/>
            <a:ext cx="10515600" cy="21269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Какая гора выше: Эверест или Джомолунгма?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Это разные названия одной и той же горы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35465" y="1597147"/>
            <a:ext cx="4218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ДО + Н = ДОН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45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Выбрать правильный ответ на </a:t>
            </a:r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5471" y="898903"/>
            <a:ext cx="11739715" cy="5708374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363538" algn="l"/>
              </a:tabLst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	Финны считают, что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давным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давно на земле рос дуб. Он был так огромен, что загораживал кроной Солнце и Луну. Из моря вышел человек и срубил его. Огромный дуб упал. Так образовалась полоса, проходящая через весь небосвод.  Как эта полоса называется у нас?</a:t>
            </a:r>
          </a:p>
          <a:p>
            <a:pPr marL="1495425" indent="-514350">
              <a:lnSpc>
                <a:spcPct val="120000"/>
              </a:lnSpc>
              <a:spcBef>
                <a:spcPts val="0"/>
              </a:spcBef>
              <a:tabLst>
                <a:tab pos="1250950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Млечная  река</a:t>
            </a:r>
          </a:p>
          <a:p>
            <a:pPr marL="1495425" indent="-514350">
              <a:lnSpc>
                <a:spcPct val="120000"/>
              </a:lnSpc>
              <a:spcBef>
                <a:spcPts val="0"/>
              </a:spcBef>
              <a:tabLst>
                <a:tab pos="1250950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Млечная дорога</a:t>
            </a:r>
          </a:p>
          <a:p>
            <a:pPr marL="1495425" indent="-514350">
              <a:lnSpc>
                <a:spcPct val="120000"/>
              </a:lnSpc>
              <a:spcBef>
                <a:spcPts val="0"/>
              </a:spcBef>
              <a:tabLst>
                <a:tab pos="1250950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Млечный путь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arenR" startAt="2"/>
              <a:tabLst>
                <a:tab pos="363538" algn="l"/>
              </a:tabLst>
            </a:pP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Четвертая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планета Солнечной системы названа в честь древнегреческого кровавого бога войны Марса. У Марса 2 спутника –– Фобос и 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Деймос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Так звали сыновей Марса. Как эти имена переводятся на русский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язык?</a:t>
            </a:r>
          </a:p>
          <a:p>
            <a:pPr marL="1519238" indent="-514350">
              <a:lnSpc>
                <a:spcPct val="120000"/>
              </a:lnSpc>
              <a:spcBef>
                <a:spcPts val="0"/>
              </a:spcBef>
              <a:tabLst>
                <a:tab pos="3635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Добро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Справедливость</a:t>
            </a:r>
          </a:p>
          <a:p>
            <a:pPr marL="1519238" indent="-514350">
              <a:lnSpc>
                <a:spcPct val="120000"/>
              </a:lnSpc>
              <a:spcBef>
                <a:spcPts val="0"/>
              </a:spcBef>
              <a:tabLst>
                <a:tab pos="3635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Ужас</a:t>
            </a:r>
          </a:p>
          <a:p>
            <a:pPr marL="1519238" indent="-514350">
              <a:lnSpc>
                <a:spcPct val="120000"/>
              </a:lnSpc>
              <a:spcBef>
                <a:spcPts val="0"/>
              </a:spcBef>
              <a:tabLst>
                <a:tab pos="363538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Печаль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Тишина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363538" algn="l"/>
              </a:tabLst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	Когда происходит полное солнечное  затмение, Луна закрывает Солнце. И вокруг чёрного диска Луны можно увидеть  атмосферу Солнца в виде яркого сияния. Как его называют?</a:t>
            </a:r>
          </a:p>
          <a:p>
            <a:pPr marL="1519238" indent="-538163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Солнечная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корона</a:t>
            </a:r>
          </a:p>
          <a:p>
            <a:pPr marL="1519238" indent="-538163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Солнечные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косы</a:t>
            </a:r>
          </a:p>
          <a:p>
            <a:pPr marL="1519238" indent="-538163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Солнечные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бусы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603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Пятый урок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1907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/>
              <a:t>«</a:t>
            </a:r>
            <a:r>
              <a:rPr lang="ru-RU" sz="3600" b="1" dirty="0"/>
              <a:t>Наука — это </a:t>
            </a:r>
            <a:r>
              <a:rPr lang="ru-RU" sz="3600" b="1" dirty="0" smtClean="0">
                <a:solidFill>
                  <a:srgbClr val="C00000"/>
                </a:solidFill>
              </a:rPr>
              <a:t>ФИЗИКА</a:t>
            </a:r>
            <a:r>
              <a:rPr lang="ru-RU" sz="3600" b="1" dirty="0" smtClean="0"/>
              <a:t>; </a:t>
            </a:r>
            <a:r>
              <a:rPr lang="ru-RU" sz="3600" b="1" dirty="0"/>
              <a:t>все остальное — собирание </a:t>
            </a:r>
            <a:r>
              <a:rPr lang="ru-RU" sz="3600" b="1" dirty="0" smtClean="0"/>
              <a:t>марок» 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 </a:t>
            </a:r>
            <a:r>
              <a:rPr lang="ru-RU" dirty="0"/>
              <a:t>Уильям Томсон, лорд </a:t>
            </a:r>
            <a:r>
              <a:rPr lang="ru-RU" dirty="0" smtClean="0"/>
              <a:t>Кельвин,</a:t>
            </a:r>
            <a:br>
              <a:rPr lang="ru-RU" dirty="0" smtClean="0"/>
            </a:br>
            <a:r>
              <a:rPr lang="ru-RU" dirty="0" smtClean="0"/>
              <a:t> учёный-физик</a:t>
            </a:r>
            <a:endParaRPr lang="ru-RU" dirty="0"/>
          </a:p>
        </p:txBody>
      </p:sp>
      <p:pic>
        <p:nvPicPr>
          <p:cNvPr id="3074" name="Picture 2" descr="http://www.copypast.ru/foto7/0061/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386" y="3157869"/>
            <a:ext cx="3297309" cy="336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8944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«Налей полоски в стакан!»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126" y="809745"/>
            <a:ext cx="8679976" cy="50378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u="sng" dirty="0" smtClean="0"/>
              <a:t>Оборудование</a:t>
            </a:r>
            <a:r>
              <a:rPr lang="ru-RU" dirty="0" smtClean="0"/>
              <a:t>:</a:t>
            </a:r>
          </a:p>
          <a:p>
            <a:r>
              <a:rPr lang="ru-RU" sz="2400" dirty="0" smtClean="0"/>
              <a:t>высокая </a:t>
            </a:r>
            <a:r>
              <a:rPr lang="ru-RU" sz="2400" dirty="0"/>
              <a:t>прозрачная </a:t>
            </a:r>
            <a:r>
              <a:rPr lang="ru-RU" sz="2400" dirty="0" err="1" smtClean="0"/>
              <a:t>та</a:t>
            </a:r>
            <a:r>
              <a:rPr lang="ru-RU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2400" dirty="0" err="1" smtClean="0"/>
              <a:t>ра</a:t>
            </a:r>
            <a:r>
              <a:rPr lang="ru-RU" sz="2400" dirty="0" smtClean="0"/>
              <a:t>; </a:t>
            </a:r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2400" dirty="0"/>
              <a:t>жидкое мыло для </a:t>
            </a:r>
            <a:r>
              <a:rPr lang="ru-RU" sz="2400" dirty="0" smtClean="0"/>
              <a:t>рук; </a:t>
            </a:r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2400" dirty="0"/>
              <a:t>подкрашенная </a:t>
            </a:r>
            <a:r>
              <a:rPr lang="ru-RU" sz="2400" dirty="0" smtClean="0"/>
              <a:t>вода;</a:t>
            </a:r>
            <a:endParaRPr lang="ru-RU" sz="2400" dirty="0"/>
          </a:p>
          <a:p>
            <a:pPr>
              <a:spcBef>
                <a:spcPts val="0"/>
              </a:spcBef>
            </a:pPr>
            <a:r>
              <a:rPr lang="ru-RU" sz="2400" dirty="0" smtClean="0"/>
              <a:t>растительное </a:t>
            </a:r>
            <a:r>
              <a:rPr lang="ru-RU" sz="2400" dirty="0"/>
              <a:t>масло.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Порядок выполнения работы: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>
                <a:solidFill>
                  <a:srgbClr val="002060"/>
                </a:solidFill>
              </a:rPr>
              <a:t>1.Залить </a:t>
            </a:r>
            <a:r>
              <a:rPr lang="ru-RU" dirty="0">
                <a:solidFill>
                  <a:srgbClr val="002060"/>
                </a:solidFill>
              </a:rPr>
              <a:t>на дно жидкое мыло.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>
                <a:solidFill>
                  <a:srgbClr val="002060"/>
                </a:solidFill>
              </a:rPr>
              <a:t>2.Наливаем </a:t>
            </a:r>
            <a:r>
              <a:rPr lang="ru-RU" dirty="0">
                <a:solidFill>
                  <a:srgbClr val="002060"/>
                </a:solidFill>
              </a:rPr>
              <a:t>сверху воду. Аккуратно! Лучше держать стакан под наклоном, наливать по стенке.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dirty="0" smtClean="0">
                <a:solidFill>
                  <a:srgbClr val="002060"/>
                </a:solidFill>
              </a:rPr>
              <a:t>3.Сверху </a:t>
            </a:r>
            <a:r>
              <a:rPr lang="ru-RU" dirty="0">
                <a:solidFill>
                  <a:srgbClr val="002060"/>
                </a:solidFill>
              </a:rPr>
              <a:t>аккуратно добавить растительное масло.</a:t>
            </a:r>
          </a:p>
          <a:p>
            <a:pPr marL="0" indent="0" algn="ctr">
              <a:buNone/>
            </a:pPr>
            <a:r>
              <a:rPr lang="ru-RU" b="1" dirty="0" smtClean="0"/>
              <a:t>Почему полоски жидкости не </a:t>
            </a:r>
            <a:r>
              <a:rPr lang="ru-RU" b="1" dirty="0"/>
              <a:t>смешиваются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0126" y="5395478"/>
            <a:ext cx="940853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</a:t>
            </a:r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потому что у жидкостей разная плотность.</a:t>
            </a:r>
            <a:endParaRPr lang="ru-RU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жидкого мыла плотность примерно 1100 кг/м</a:t>
            </a:r>
            <a:r>
              <a:rPr lang="ru-RU" sz="2400" i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.У воды – 1000 кг/м</a:t>
            </a:r>
            <a:r>
              <a:rPr lang="ru-RU" sz="2400" i="1" baseline="30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растительного масла – 930 </a:t>
            </a:r>
            <a:r>
              <a:rPr lang="ru-RU" sz="24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кг/м</a:t>
            </a:r>
            <a:r>
              <a:rPr lang="ru-RU" sz="2400" i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7557091" y="1084666"/>
            <a:ext cx="4357405" cy="2504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5681" y="3918836"/>
            <a:ext cx="2583837" cy="2618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279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Шестой урок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5677" y="1430595"/>
            <a:ext cx="6238567" cy="3451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600" b="1" dirty="0" smtClean="0">
                <a:solidFill>
                  <a:srgbClr val="C00000"/>
                </a:solidFill>
              </a:rPr>
              <a:t>ИСТОРИЯ</a:t>
            </a:r>
          </a:p>
          <a:p>
            <a:pPr marL="0" indent="0">
              <a:buNone/>
            </a:pPr>
            <a:r>
              <a:rPr lang="ru-RU" sz="6600" dirty="0" smtClean="0"/>
              <a:t>– </a:t>
            </a:r>
            <a:r>
              <a:rPr lang="ru-RU" sz="3600" dirty="0"/>
              <a:t>это не учебник с буквами, а жизни людей, перешедшие в прошлое</a:t>
            </a:r>
            <a:r>
              <a:rPr lang="ru-RU" sz="3600" dirty="0" smtClean="0"/>
              <a:t>.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729" y="1271741"/>
            <a:ext cx="4429575" cy="456862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55043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модель?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Это образ конкретного предмета, инструмента, животного, даже человека</a:t>
            </a:r>
            <a:r>
              <a:rPr lang="ru-RU" sz="3600" dirty="0" smtClean="0"/>
              <a:t>.</a:t>
            </a:r>
          </a:p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ИНФОРМАТИКА И ТЕХНОЛОГИЯ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190" y="1223536"/>
            <a:ext cx="3397511" cy="5116346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90600" y="152401"/>
            <a:ext cx="10515600" cy="89890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rgbClr val="0000FF"/>
                </a:solidFill>
                <a:latin typeface="Times New Roman" panose="02020603050405020304" pitchFamily="18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Седьмой урок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090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Древняя китайская головоломка </a:t>
            </a:r>
            <a:r>
              <a:rPr lang="ru-RU" dirty="0" err="1" smtClean="0"/>
              <a:t>тангра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dirty="0" err="1" smtClean="0"/>
              <a:t>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1350"/>
            <a:ext cx="10515600" cy="14225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С</a:t>
            </a:r>
            <a:r>
              <a:rPr lang="ru-RU" sz="3200" dirty="0" smtClean="0"/>
              <a:t>оставьте </a:t>
            </a:r>
            <a:r>
              <a:rPr lang="ru-RU" sz="3200" dirty="0"/>
              <a:t>из </a:t>
            </a:r>
            <a:r>
              <a:rPr lang="ru-RU" sz="3200" dirty="0" smtClean="0"/>
              <a:t>7 геометрических </a:t>
            </a:r>
            <a:r>
              <a:rPr lang="ru-RU" sz="3200" dirty="0"/>
              <a:t>фигурок одну новую, но так, чтобы в неё входили все 7</a:t>
            </a:r>
          </a:p>
        </p:txBody>
      </p:sp>
      <p:pic>
        <p:nvPicPr>
          <p:cNvPr id="4098" name="Picture 2" descr="http://www.nedir-nedir.com/wp-content/uploads/2014/04/tangram7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86" y="2361429"/>
            <a:ext cx="3600000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static.intellego.fr/uploads/1/5/1504/media/tangram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764" y="2232451"/>
            <a:ext cx="3708789" cy="406795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6431" y="3439650"/>
            <a:ext cx="1400175" cy="1905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150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6682" y="150868"/>
            <a:ext cx="10515600" cy="82141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Наши команды:</a:t>
            </a:r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364" y="880095"/>
            <a:ext cx="5157787" cy="823912"/>
          </a:xfrm>
        </p:spPr>
        <p:txBody>
          <a:bodyPr/>
          <a:lstStyle/>
          <a:p>
            <a:pPr algn="ctr"/>
            <a:r>
              <a:rPr lang="ru-RU" sz="4400" dirty="0" smtClean="0"/>
              <a:t>«Знатоки</a:t>
            </a:r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7008812" y="972278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«</a:t>
            </a:r>
            <a:r>
              <a:rPr lang="ru-RU" sz="4400" dirty="0" err="1" smtClean="0"/>
              <a:t>Всезна</a:t>
            </a:r>
            <a:r>
              <a:rPr lang="ru-RU" sz="4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dirty="0" err="1" smtClean="0"/>
              <a:t>йки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pic>
        <p:nvPicPr>
          <p:cNvPr id="2052" name="Picture 4" descr="http://ic.pics.livejournal.com/yelena1234/76025204/68254/68254_9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033" y="1628472"/>
            <a:ext cx="2937252" cy="5229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rutulets.ru/wp-content/uploads/2013/08/pravit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01" y="1801142"/>
            <a:ext cx="4884187" cy="48841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317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5157787" cy="823912"/>
          </a:xfrm>
        </p:spPr>
        <p:txBody>
          <a:bodyPr/>
          <a:lstStyle/>
          <a:p>
            <a:pPr>
              <a:tabLst>
                <a:tab pos="3052763" algn="l"/>
              </a:tabLst>
            </a:pPr>
            <a:r>
              <a:rPr lang="ru-RU" dirty="0" smtClean="0"/>
              <a:t>«Знатоки»	</a:t>
            </a:r>
            <a:r>
              <a:rPr lang="ru-RU" dirty="0" smtClean="0">
                <a:solidFill>
                  <a:srgbClr val="002060"/>
                </a:solidFill>
              </a:rPr>
              <a:t>ЗАЯЦ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941" y="5472953"/>
            <a:ext cx="10765024" cy="99909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Подсказка 1: </a:t>
            </a:r>
            <a:r>
              <a:rPr lang="ru-RU" b="1" dirty="0">
                <a:solidFill>
                  <a:srgbClr val="002060"/>
                </a:solidFill>
              </a:rPr>
              <a:t>голова – </a:t>
            </a:r>
            <a:r>
              <a:rPr lang="ru-RU" b="1" dirty="0" smtClean="0">
                <a:solidFill>
                  <a:srgbClr val="002060"/>
                </a:solidFill>
              </a:rPr>
              <a:t>квадрат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Подсказка 2: </a:t>
            </a:r>
            <a:r>
              <a:rPr lang="ru-RU" b="1" dirty="0">
                <a:solidFill>
                  <a:srgbClr val="002060"/>
                </a:solidFill>
              </a:rPr>
              <a:t>туловище – два больших </a:t>
            </a:r>
            <a:r>
              <a:rPr lang="ru-RU" b="1" dirty="0" smtClean="0">
                <a:solidFill>
                  <a:srgbClr val="002060"/>
                </a:solidFill>
              </a:rPr>
              <a:t>треугольника.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2" y="0"/>
            <a:ext cx="5183188" cy="823912"/>
          </a:xfrm>
        </p:spPr>
        <p:txBody>
          <a:bodyPr/>
          <a:lstStyle/>
          <a:p>
            <a:pPr>
              <a:tabLst>
                <a:tab pos="3227388" algn="l"/>
              </a:tabLst>
            </a:pPr>
            <a:r>
              <a:rPr lang="ru-RU" dirty="0" smtClean="0">
                <a:solidFill>
                  <a:srgbClr val="002060"/>
                </a:solidFill>
              </a:rPr>
              <a:t>ЛИСА	</a:t>
            </a:r>
            <a:r>
              <a:rPr lang="ru-RU" dirty="0" smtClean="0"/>
              <a:t>«Всезнайки»</a:t>
            </a:r>
            <a:endParaRPr lang="ru-RU" dirty="0"/>
          </a:p>
        </p:txBody>
      </p:sp>
      <p:pic>
        <p:nvPicPr>
          <p:cNvPr id="9" name="Рисунок 8" descr="Схемы игры танграм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941" y="1221934"/>
            <a:ext cx="2113952" cy="35706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Рисунок 9" descr="Схемы игры танграм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00406" y="1221935"/>
            <a:ext cx="2168339" cy="35706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7710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Задачки </a:t>
            </a:r>
            <a:r>
              <a:rPr lang="ru-RU" smtClean="0"/>
              <a:t>для болельщиков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36343" y="1617970"/>
            <a:ext cx="5319313" cy="39912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546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1988" y="225425"/>
            <a:ext cx="10515600" cy="30556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1. Петух</a:t>
            </a:r>
            <a:r>
              <a:rPr lang="ru-RU" sz="4400" dirty="0"/>
              <a:t>, стоя на одной ноге, весит 5 кг.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Сколько </a:t>
            </a:r>
            <a:r>
              <a:rPr lang="ru-RU" sz="4400" dirty="0"/>
              <a:t>он будет весить,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если </a:t>
            </a:r>
            <a:r>
              <a:rPr lang="ru-RU" sz="4400" dirty="0"/>
              <a:t>он встанет на </a:t>
            </a:r>
            <a:r>
              <a:rPr lang="ru-RU" sz="4400" dirty="0" smtClean="0"/>
              <a:t>обе ноги?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59" y="2070284"/>
            <a:ext cx="3983131" cy="39831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68988" y="3657600"/>
            <a:ext cx="3036409" cy="1260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кг!!!</a:t>
            </a:r>
          </a:p>
          <a:p>
            <a:endParaRPr lang="ru-RU" sz="8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728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8451" y="269780"/>
            <a:ext cx="10515600" cy="43977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2. Археологи </a:t>
            </a:r>
            <a:r>
              <a:rPr lang="ru-RU" sz="4000" dirty="0"/>
              <a:t>нашли монету, на которой написано </a:t>
            </a:r>
            <a:r>
              <a:rPr lang="ru-RU" sz="4000" b="1" i="1" dirty="0">
                <a:solidFill>
                  <a:srgbClr val="002060"/>
                </a:solidFill>
              </a:rPr>
              <a:t>35-й год до н.э.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dirty="0" smtClean="0"/>
              <a:t>Возможно </a:t>
            </a:r>
            <a:r>
              <a:rPr lang="ru-RU" sz="4000" dirty="0"/>
              <a:t>ли это</a:t>
            </a:r>
            <a:r>
              <a:rPr lang="ru-RU" sz="4000" dirty="0" smtClean="0"/>
              <a:t>?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Нет! Ведь древние люди не знали, что они живут до новой эры.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Это обозначение ввели после.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275" y="3930554"/>
            <a:ext cx="5226704" cy="27387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036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7383" y="119655"/>
            <a:ext cx="10515600" cy="3592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3. Врач </a:t>
            </a:r>
            <a:r>
              <a:rPr lang="ru-RU" sz="4000" dirty="0"/>
              <a:t>прописал больному 3 укола через каждые полчаса</a:t>
            </a:r>
            <a:r>
              <a:rPr lang="ru-RU" sz="4000" dirty="0" smtClean="0"/>
              <a:t>.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/>
              <a:t>Сколько потребуется времени, чтобы сделать все уколы?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1 час</a:t>
            </a:r>
            <a:endParaRPr lang="ru-RU" sz="4400" b="1" dirty="0">
              <a:solidFill>
                <a:srgbClr val="C00000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247150" y="3407335"/>
            <a:ext cx="6677235" cy="2356623"/>
            <a:chOff x="2461801" y="3448279"/>
            <a:chExt cx="6677235" cy="2356623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2797791" y="4042013"/>
              <a:ext cx="6041408" cy="1239669"/>
              <a:chOff x="2797791" y="4042013"/>
              <a:chExt cx="6041408" cy="1239669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2797791" y="4042013"/>
                <a:ext cx="6018663" cy="475396"/>
                <a:chOff x="2797791" y="4042013"/>
                <a:chExt cx="6018663" cy="475396"/>
              </a:xfrm>
            </p:grpSpPr>
            <p:cxnSp>
              <p:nvCxnSpPr>
                <p:cNvPr id="5" name="Прямая соединительная линия 4"/>
                <p:cNvCxnSpPr/>
                <p:nvPr/>
              </p:nvCxnSpPr>
              <p:spPr>
                <a:xfrm flipV="1">
                  <a:off x="2797791" y="4271749"/>
                  <a:ext cx="6018663" cy="27296"/>
                </a:xfrm>
                <a:prstGeom prst="line">
                  <a:avLst/>
                </a:prstGeom>
                <a:ln w="571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Прямая соединительная линия 7"/>
                <p:cNvCxnSpPr/>
                <p:nvPr/>
              </p:nvCxnSpPr>
              <p:spPr>
                <a:xfrm>
                  <a:off x="2797791" y="4080681"/>
                  <a:ext cx="0" cy="436728"/>
                </a:xfrm>
                <a:prstGeom prst="line">
                  <a:avLst/>
                </a:prstGeom>
                <a:ln w="571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>
                  <a:off x="5829869" y="4042013"/>
                  <a:ext cx="0" cy="436728"/>
                </a:xfrm>
                <a:prstGeom prst="line">
                  <a:avLst/>
                </a:prstGeom>
                <a:ln w="571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>
                  <a:off x="8816454" y="4042013"/>
                  <a:ext cx="0" cy="436728"/>
                </a:xfrm>
                <a:prstGeom prst="line">
                  <a:avLst/>
                </a:prstGeom>
                <a:ln w="571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Левая фигурная скобка 12"/>
              <p:cNvSpPr/>
              <p:nvPr/>
            </p:nvSpPr>
            <p:spPr>
              <a:xfrm rot="16200000" flipV="1">
                <a:off x="6947847" y="3390330"/>
                <a:ext cx="750627" cy="3032077"/>
              </a:xfrm>
              <a:prstGeom prst="leftBrace">
                <a:avLst/>
              </a:prstGeom>
              <a:ln w="38100">
                <a:solidFill>
                  <a:srgbClr val="00206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Левая фигурная скобка 13"/>
              <p:cNvSpPr/>
              <p:nvPr/>
            </p:nvSpPr>
            <p:spPr>
              <a:xfrm rot="16200000" flipV="1">
                <a:off x="3938517" y="3376684"/>
                <a:ext cx="750627" cy="3032077"/>
              </a:xfrm>
              <a:prstGeom prst="leftBrace">
                <a:avLst/>
              </a:prstGeom>
              <a:ln w="38100">
                <a:solidFill>
                  <a:srgbClr val="00206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621172" y="5281682"/>
              <a:ext cx="13853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0,5 часа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630502" y="5281682"/>
              <a:ext cx="13853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0,5 часа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61801" y="3497115"/>
              <a:ext cx="6719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1-й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71132" y="3448279"/>
              <a:ext cx="6719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2-й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467057" y="3500568"/>
              <a:ext cx="6719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3-й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993022" y="3811988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3773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6564" y="163773"/>
            <a:ext cx="10515600" cy="25384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4. </a:t>
            </a:r>
            <a:r>
              <a:rPr lang="ru-RU" sz="4000" dirty="0"/>
              <a:t>Ребенок подходит к отцу и говорит: "Ты мне отец, а я тебе не сын</a:t>
            </a:r>
            <a:r>
              <a:rPr lang="ru-RU" sz="4000" dirty="0" smtClean="0"/>
              <a:t>". </a:t>
            </a:r>
            <a:br>
              <a:rPr lang="ru-RU" sz="4000" dirty="0" smtClean="0"/>
            </a:br>
            <a:r>
              <a:rPr lang="ru-RU" sz="4000" dirty="0" smtClean="0"/>
              <a:t>Кто </a:t>
            </a:r>
            <a:r>
              <a:rPr lang="ru-RU" sz="4000" dirty="0"/>
              <a:t>я?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Дочь</a:t>
            </a:r>
          </a:p>
          <a:p>
            <a:pPr marL="0" indent="0" algn="ctr">
              <a:buNone/>
            </a:pP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943" y="2823273"/>
            <a:ext cx="3867150" cy="40347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649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4678" y="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5. Спортсмены </a:t>
            </a:r>
            <a:r>
              <a:rPr lang="ru-RU" sz="4000" dirty="0"/>
              <a:t>бегут стометровку</a:t>
            </a:r>
            <a:r>
              <a:rPr lang="ru-RU" sz="4000" dirty="0" smtClean="0"/>
              <a:t>.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/>
              <a:t>Уже практически на финише один из спортсменов обгоняет спортсмена, бегущего вторым</a:t>
            </a:r>
            <a:r>
              <a:rPr lang="ru-RU" sz="4000" dirty="0" smtClean="0"/>
              <a:t>. </a:t>
            </a:r>
            <a:br>
              <a:rPr lang="ru-RU" sz="4000" dirty="0" smtClean="0"/>
            </a:br>
            <a:r>
              <a:rPr lang="ru-RU" sz="4000" dirty="0" smtClean="0"/>
              <a:t>Какое </a:t>
            </a:r>
            <a:r>
              <a:rPr lang="ru-RU" sz="4000" dirty="0"/>
              <a:t>место он занимает? </a:t>
            </a:r>
            <a:endParaRPr lang="ru-RU" sz="4000" dirty="0" smtClean="0"/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Второе (обогнал и встал на его место)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57581" y="3862316"/>
            <a:ext cx="7620000" cy="2895104"/>
            <a:chOff x="2557581" y="3862316"/>
            <a:chExt cx="7620000" cy="2895104"/>
          </a:xfrm>
        </p:grpSpPr>
        <p:pic>
          <p:nvPicPr>
            <p:cNvPr id="1026" name="Picture 2" descr="http://cdn.1001freedownloads.com/vector/thumb/141321/johnny_automatic_running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7581" y="3947544"/>
              <a:ext cx="7620000" cy="280987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олилиния 6"/>
            <p:cNvSpPr/>
            <p:nvPr/>
          </p:nvSpPr>
          <p:spPr>
            <a:xfrm>
              <a:off x="3466531" y="3862316"/>
              <a:ext cx="1705970" cy="627797"/>
            </a:xfrm>
            <a:custGeom>
              <a:avLst/>
              <a:gdLst>
                <a:gd name="connsiteX0" fmla="*/ 1705970 w 1705970"/>
                <a:gd name="connsiteY0" fmla="*/ 518615 h 627797"/>
                <a:gd name="connsiteX1" fmla="*/ 1637732 w 1705970"/>
                <a:gd name="connsiteY1" fmla="*/ 532263 h 627797"/>
                <a:gd name="connsiteX2" fmla="*/ 1555845 w 1705970"/>
                <a:gd name="connsiteY2" fmla="*/ 491320 h 627797"/>
                <a:gd name="connsiteX3" fmla="*/ 1514902 w 1705970"/>
                <a:gd name="connsiteY3" fmla="*/ 477672 h 627797"/>
                <a:gd name="connsiteX4" fmla="*/ 1460311 w 1705970"/>
                <a:gd name="connsiteY4" fmla="*/ 450377 h 627797"/>
                <a:gd name="connsiteX5" fmla="*/ 1405720 w 1705970"/>
                <a:gd name="connsiteY5" fmla="*/ 354842 h 627797"/>
                <a:gd name="connsiteX6" fmla="*/ 1364776 w 1705970"/>
                <a:gd name="connsiteY6" fmla="*/ 341194 h 627797"/>
                <a:gd name="connsiteX7" fmla="*/ 1282890 w 1705970"/>
                <a:gd name="connsiteY7" fmla="*/ 286603 h 627797"/>
                <a:gd name="connsiteX8" fmla="*/ 1173708 w 1705970"/>
                <a:gd name="connsiteY8" fmla="*/ 191069 h 627797"/>
                <a:gd name="connsiteX9" fmla="*/ 1064526 w 1705970"/>
                <a:gd name="connsiteY9" fmla="*/ 163774 h 627797"/>
                <a:gd name="connsiteX10" fmla="*/ 941696 w 1705970"/>
                <a:gd name="connsiteY10" fmla="*/ 95535 h 627797"/>
                <a:gd name="connsiteX11" fmla="*/ 900753 w 1705970"/>
                <a:gd name="connsiteY11" fmla="*/ 68239 h 627797"/>
                <a:gd name="connsiteX12" fmla="*/ 859809 w 1705970"/>
                <a:gd name="connsiteY12" fmla="*/ 54591 h 627797"/>
                <a:gd name="connsiteX13" fmla="*/ 805218 w 1705970"/>
                <a:gd name="connsiteY13" fmla="*/ 27296 h 627797"/>
                <a:gd name="connsiteX14" fmla="*/ 668741 w 1705970"/>
                <a:gd name="connsiteY14" fmla="*/ 0 h 627797"/>
                <a:gd name="connsiteX15" fmla="*/ 382138 w 1705970"/>
                <a:gd name="connsiteY15" fmla="*/ 40944 h 627797"/>
                <a:gd name="connsiteX16" fmla="*/ 272956 w 1705970"/>
                <a:gd name="connsiteY16" fmla="*/ 95535 h 627797"/>
                <a:gd name="connsiteX17" fmla="*/ 177421 w 1705970"/>
                <a:gd name="connsiteY17" fmla="*/ 163774 h 627797"/>
                <a:gd name="connsiteX18" fmla="*/ 122830 w 1705970"/>
                <a:gd name="connsiteY18" fmla="*/ 191069 h 627797"/>
                <a:gd name="connsiteX19" fmla="*/ 81887 w 1705970"/>
                <a:gd name="connsiteY19" fmla="*/ 232012 h 627797"/>
                <a:gd name="connsiteX20" fmla="*/ 13648 w 1705970"/>
                <a:gd name="connsiteY20" fmla="*/ 313899 h 627797"/>
                <a:gd name="connsiteX21" fmla="*/ 0 w 1705970"/>
                <a:gd name="connsiteY21" fmla="*/ 382138 h 627797"/>
                <a:gd name="connsiteX22" fmla="*/ 13648 w 1705970"/>
                <a:gd name="connsiteY22" fmla="*/ 423081 h 627797"/>
                <a:gd name="connsiteX23" fmla="*/ 27296 w 1705970"/>
                <a:gd name="connsiteY23" fmla="*/ 532263 h 627797"/>
                <a:gd name="connsiteX24" fmla="*/ 40944 w 1705970"/>
                <a:gd name="connsiteY24" fmla="*/ 627797 h 62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05970" h="627797">
                  <a:moveTo>
                    <a:pt x="1705970" y="518615"/>
                  </a:moveTo>
                  <a:cubicBezTo>
                    <a:pt x="1683224" y="523164"/>
                    <a:pt x="1660928" y="532263"/>
                    <a:pt x="1637732" y="532263"/>
                  </a:cubicBezTo>
                  <a:cubicBezTo>
                    <a:pt x="1603428" y="532263"/>
                    <a:pt x="1583446" y="505121"/>
                    <a:pt x="1555845" y="491320"/>
                  </a:cubicBezTo>
                  <a:cubicBezTo>
                    <a:pt x="1542978" y="484886"/>
                    <a:pt x="1528125" y="483339"/>
                    <a:pt x="1514902" y="477672"/>
                  </a:cubicBezTo>
                  <a:cubicBezTo>
                    <a:pt x="1496202" y="469658"/>
                    <a:pt x="1478508" y="459475"/>
                    <a:pt x="1460311" y="450377"/>
                  </a:cubicBezTo>
                  <a:cubicBezTo>
                    <a:pt x="1453596" y="436946"/>
                    <a:pt x="1421795" y="367702"/>
                    <a:pt x="1405720" y="354842"/>
                  </a:cubicBezTo>
                  <a:cubicBezTo>
                    <a:pt x="1394486" y="345855"/>
                    <a:pt x="1377352" y="348181"/>
                    <a:pt x="1364776" y="341194"/>
                  </a:cubicBezTo>
                  <a:cubicBezTo>
                    <a:pt x="1336099" y="325262"/>
                    <a:pt x="1306087" y="309800"/>
                    <a:pt x="1282890" y="286603"/>
                  </a:cubicBezTo>
                  <a:cubicBezTo>
                    <a:pt x="1247654" y="251367"/>
                    <a:pt x="1217563" y="216129"/>
                    <a:pt x="1173708" y="191069"/>
                  </a:cubicBezTo>
                  <a:cubicBezTo>
                    <a:pt x="1151108" y="178155"/>
                    <a:pt x="1081810" y="167231"/>
                    <a:pt x="1064526" y="163774"/>
                  </a:cubicBezTo>
                  <a:cubicBezTo>
                    <a:pt x="999358" y="131189"/>
                    <a:pt x="1010237" y="138373"/>
                    <a:pt x="941696" y="95535"/>
                  </a:cubicBezTo>
                  <a:cubicBezTo>
                    <a:pt x="927787" y="86842"/>
                    <a:pt x="915424" y="75575"/>
                    <a:pt x="900753" y="68239"/>
                  </a:cubicBezTo>
                  <a:cubicBezTo>
                    <a:pt x="887886" y="61805"/>
                    <a:pt x="873032" y="60258"/>
                    <a:pt x="859809" y="54591"/>
                  </a:cubicBezTo>
                  <a:cubicBezTo>
                    <a:pt x="841109" y="46577"/>
                    <a:pt x="824780" y="32885"/>
                    <a:pt x="805218" y="27296"/>
                  </a:cubicBezTo>
                  <a:cubicBezTo>
                    <a:pt x="760610" y="14551"/>
                    <a:pt x="668741" y="0"/>
                    <a:pt x="668741" y="0"/>
                  </a:cubicBezTo>
                  <a:cubicBezTo>
                    <a:pt x="549869" y="8491"/>
                    <a:pt x="484485" y="5"/>
                    <a:pt x="382138" y="40944"/>
                  </a:cubicBezTo>
                  <a:cubicBezTo>
                    <a:pt x="344359" y="56056"/>
                    <a:pt x="305508" y="71121"/>
                    <a:pt x="272956" y="95535"/>
                  </a:cubicBezTo>
                  <a:cubicBezTo>
                    <a:pt x="249524" y="113109"/>
                    <a:pt x="205359" y="147810"/>
                    <a:pt x="177421" y="163774"/>
                  </a:cubicBezTo>
                  <a:cubicBezTo>
                    <a:pt x="159757" y="173868"/>
                    <a:pt x="141027" y="181971"/>
                    <a:pt x="122830" y="191069"/>
                  </a:cubicBezTo>
                  <a:cubicBezTo>
                    <a:pt x="109182" y="204717"/>
                    <a:pt x="94243" y="217185"/>
                    <a:pt x="81887" y="232012"/>
                  </a:cubicBezTo>
                  <a:cubicBezTo>
                    <a:pt x="-13117" y="346017"/>
                    <a:pt x="133262" y="194285"/>
                    <a:pt x="13648" y="313899"/>
                  </a:cubicBezTo>
                  <a:cubicBezTo>
                    <a:pt x="9099" y="336645"/>
                    <a:pt x="0" y="358941"/>
                    <a:pt x="0" y="382138"/>
                  </a:cubicBezTo>
                  <a:cubicBezTo>
                    <a:pt x="0" y="396524"/>
                    <a:pt x="11075" y="408927"/>
                    <a:pt x="13648" y="423081"/>
                  </a:cubicBezTo>
                  <a:cubicBezTo>
                    <a:pt x="20209" y="459167"/>
                    <a:pt x="21266" y="496085"/>
                    <a:pt x="27296" y="532263"/>
                  </a:cubicBezTo>
                  <a:cubicBezTo>
                    <a:pt x="44254" y="634010"/>
                    <a:pt x="40944" y="543420"/>
                    <a:pt x="40944" y="627797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211817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403742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 smtClean="0"/>
              <a:t>6. Из </a:t>
            </a:r>
            <a:r>
              <a:rPr lang="ru-RU" sz="3600" dirty="0"/>
              <a:t>Москвы в </a:t>
            </a:r>
            <a:r>
              <a:rPr lang="ru-RU" sz="3600" dirty="0" smtClean="0"/>
              <a:t>Санкт-Петербург </a:t>
            </a:r>
            <a:r>
              <a:rPr lang="ru-RU" sz="3600" dirty="0"/>
              <a:t>выехал скоростной поезд "Сапсан" со скоростью 220 км/час.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</a:t>
            </a:r>
            <a:r>
              <a:rPr lang="ru-RU" sz="3600" dirty="0"/>
              <a:t>то же время из Петербурга в Москву вышел обычный поезд со скоростью 80 км/час</a:t>
            </a:r>
            <a:r>
              <a:rPr lang="ru-RU" sz="3600" dirty="0" smtClean="0"/>
              <a:t>. Расстояние </a:t>
            </a:r>
            <a:r>
              <a:rPr lang="ru-RU" sz="3600" dirty="0"/>
              <a:t>между </a:t>
            </a:r>
            <a:r>
              <a:rPr lang="ru-RU" sz="3600" dirty="0" smtClean="0"/>
              <a:t>городами приблизительно 650 </a:t>
            </a:r>
            <a:r>
              <a:rPr lang="ru-RU" sz="3600" dirty="0"/>
              <a:t>км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002060"/>
                </a:solidFill>
              </a:rPr>
              <a:t>Какой </a:t>
            </a:r>
            <a:r>
              <a:rPr lang="ru-RU" sz="3600" dirty="0">
                <a:solidFill>
                  <a:srgbClr val="002060"/>
                </a:solidFill>
              </a:rPr>
              <a:t>из этих поездов будет находиться ближе к Санкт-Петербургу, когда они встретятся?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На одинаковом расстоянии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http://cs618226.vk.me/v618226092/1d1ba/t0pcRqSG5Uw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806" y="4037428"/>
            <a:ext cx="3783378" cy="2638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Группа 23"/>
          <p:cNvGrpSpPr/>
          <p:nvPr/>
        </p:nvGrpSpPr>
        <p:grpSpPr>
          <a:xfrm>
            <a:off x="487494" y="4086264"/>
            <a:ext cx="6794255" cy="1491428"/>
            <a:chOff x="487494" y="4086264"/>
            <a:chExt cx="6794255" cy="1491428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668740" y="4619258"/>
              <a:ext cx="6018663" cy="475396"/>
              <a:chOff x="2797791" y="4042013"/>
              <a:chExt cx="6018663" cy="475396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 flipV="1">
                <a:off x="2797791" y="4271749"/>
                <a:ext cx="6018663" cy="27296"/>
              </a:xfrm>
              <a:prstGeom prst="line">
                <a:avLst/>
              </a:prstGeom>
              <a:ln w="571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2797791" y="4080681"/>
                <a:ext cx="0" cy="436728"/>
              </a:xfrm>
              <a:prstGeom prst="line">
                <a:avLst/>
              </a:prstGeom>
              <a:ln w="571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7352310" y="4067033"/>
                <a:ext cx="0" cy="436728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8816454" y="4042013"/>
                <a:ext cx="0" cy="436728"/>
              </a:xfrm>
              <a:prstGeom prst="line">
                <a:avLst/>
              </a:prstGeom>
              <a:ln w="571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487494" y="4086264"/>
              <a:ext cx="13436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Москва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92750" y="4089717"/>
              <a:ext cx="78899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002060"/>
                  </a:solidFill>
                </a:rPr>
                <a:t>СПб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cxnSp>
          <p:nvCxnSpPr>
            <p:cNvPr id="20" name="Прямая со стрелкой 19"/>
            <p:cNvCxnSpPr/>
            <p:nvPr/>
          </p:nvCxnSpPr>
          <p:spPr>
            <a:xfrm>
              <a:off x="1702191" y="4657926"/>
              <a:ext cx="1975880" cy="0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H="1" flipV="1">
              <a:off x="5680914" y="4605544"/>
              <a:ext cx="876859" cy="3940"/>
            </a:xfrm>
            <a:prstGeom prst="straightConnector1">
              <a:avLst/>
            </a:prstGeom>
            <a:ln w="571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Левая фигурная скобка 22"/>
            <p:cNvSpPr/>
            <p:nvPr/>
          </p:nvSpPr>
          <p:spPr>
            <a:xfrm rot="16200000">
              <a:off x="5755284" y="4645575"/>
              <a:ext cx="400092" cy="1464142"/>
            </a:xfrm>
            <a:prstGeom prst="leftBrace">
              <a:avLst>
                <a:gd name="adj1" fmla="val 8333"/>
                <a:gd name="adj2" fmla="val 53843"/>
              </a:avLst>
            </a:prstGeom>
            <a:ln w="38100">
              <a:solidFill>
                <a:srgbClr val="00206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179691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mg.malvorlagenwelt.com/gro%C3%9Fvater-vater-enkel-fam_4a0d1d9cd172f-p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88" r="4092"/>
          <a:stretch/>
        </p:blipFill>
        <p:spPr bwMode="auto">
          <a:xfrm>
            <a:off x="7023718" y="3530991"/>
            <a:ext cx="3670837" cy="3091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0"/>
            <a:ext cx="121920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dirty="0"/>
              <a:t>7. Два отца и два сына пришли к </a:t>
            </a:r>
            <a:r>
              <a:rPr lang="ru-RU" sz="4000" dirty="0" err="1"/>
              <a:t>Знайке</a:t>
            </a:r>
            <a:r>
              <a:rPr lang="ru-RU" sz="4000" dirty="0"/>
              <a:t> делить три апельсина. </a:t>
            </a:r>
            <a:br>
              <a:rPr lang="ru-RU" sz="4000" dirty="0"/>
            </a:br>
            <a:r>
              <a:rPr lang="ru-RU" sz="4000" dirty="0" err="1"/>
              <a:t>Знайка</a:t>
            </a:r>
            <a:r>
              <a:rPr lang="ru-RU" sz="4000" dirty="0"/>
              <a:t> поделил три апельсина так, что каждому из них досталось по одному.</a:t>
            </a:r>
            <a:br>
              <a:rPr lang="ru-RU" sz="4000" dirty="0"/>
            </a:br>
            <a:r>
              <a:rPr lang="ru-RU" sz="4000" dirty="0"/>
              <a:t> </a:t>
            </a:r>
            <a:r>
              <a:rPr lang="ru-RU" sz="4000" dirty="0" err="1"/>
              <a:t>Знайка</a:t>
            </a:r>
            <a:r>
              <a:rPr lang="ru-RU" sz="4000" dirty="0"/>
              <a:t> апельсин не разрезал, не ел и т.п.</a:t>
            </a:r>
            <a:br>
              <a:rPr lang="ru-RU" sz="4000" dirty="0"/>
            </a:br>
            <a:r>
              <a:rPr lang="ru-RU" sz="4000" dirty="0"/>
              <a:t> Как такое возможно</a:t>
            </a:r>
            <a:r>
              <a:rPr lang="ru-RU" sz="4000" dirty="0" smtClean="0"/>
              <a:t>?</a:t>
            </a:r>
          </a:p>
          <a:p>
            <a:pPr marL="0" indent="0" algn="ctr"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sz="4800" b="1" dirty="0">
                <a:solidFill>
                  <a:srgbClr val="C00000"/>
                </a:solidFill>
              </a:rPr>
              <a:t>Он дал по апельсину деду, отцу, внуку</a:t>
            </a:r>
            <a:endParaRPr lang="ru-RU" b="1" dirty="0"/>
          </a:p>
        </p:txBody>
      </p:sp>
      <p:pic>
        <p:nvPicPr>
          <p:cNvPr id="7" name="Picture 2" descr="https://yt3.ggpht.com/-YT3pNmJgaJs/AAAAAAAAAAI/AAAAAAAAAAA/YWNHgK6KeUw/s900-c-k-no/ph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67" y="4351338"/>
            <a:ext cx="1963260" cy="19632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084" y="4528001"/>
            <a:ext cx="2382129" cy="17865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802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5082" y="0"/>
            <a:ext cx="11760591" cy="435133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000" dirty="0" smtClean="0"/>
              <a:t>8. На </a:t>
            </a:r>
            <a:r>
              <a:rPr lang="ru-RU" sz="4000" dirty="0"/>
              <a:t>дубе 2 большие ветки. От этих двух веток ответвляются еще по 2 маленьких ветки и на каждой из веток растет по 2 груши. Сколько всего груш на дереве? </a:t>
            </a:r>
            <a:endParaRPr lang="ru-RU" sz="4000" dirty="0" smtClean="0"/>
          </a:p>
          <a:p>
            <a:pPr marL="0" lv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На </a:t>
            </a:r>
            <a:r>
              <a:rPr lang="ru-RU" sz="4400" b="1" dirty="0">
                <a:solidFill>
                  <a:srgbClr val="C00000"/>
                </a:solidFill>
              </a:rPr>
              <a:t>дубе груши не </a:t>
            </a:r>
            <a:r>
              <a:rPr lang="ru-RU" sz="4400" b="1" dirty="0" smtClean="0">
                <a:solidFill>
                  <a:srgbClr val="C00000"/>
                </a:solidFill>
              </a:rPr>
              <a:t>растут!</a:t>
            </a:r>
            <a:endParaRPr lang="ru-RU" sz="4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101410" y="2911522"/>
            <a:ext cx="5476875" cy="3810000"/>
            <a:chOff x="1101410" y="2911522"/>
            <a:chExt cx="5476875" cy="3810000"/>
          </a:xfrm>
        </p:grpSpPr>
        <p:pic>
          <p:nvPicPr>
            <p:cNvPr id="4098" name="Picture 2" descr="http://elearningfeeds.com/wp-content/uploads/2014/08/image_49376_1407287178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410" y="2911522"/>
              <a:ext cx="5476875" cy="38100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1405719" y="3179930"/>
              <a:ext cx="1869743" cy="5595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100" name="Picture 4" descr="http://img9.3lian.com/c1/vector3/01/18/d/58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24331" y="3316405"/>
            <a:ext cx="2712494" cy="3234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704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урок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507" y="1066208"/>
            <a:ext cx="11172986" cy="3180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«</a:t>
            </a:r>
            <a:r>
              <a:rPr lang="ru-RU" sz="3600" dirty="0"/>
              <a:t>Нам дан во владение самый богатый, меткий, могучий и поистине </a:t>
            </a:r>
            <a:r>
              <a:rPr lang="ru-RU" sz="3600" dirty="0" smtClean="0"/>
              <a:t>волшебный …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РУССКИЙ ЯЗЫК</a:t>
            </a:r>
            <a:endParaRPr lang="ru-RU" sz="3600" dirty="0" smtClean="0">
              <a:solidFill>
                <a:srgbClr val="C00000"/>
              </a:solidFill>
            </a:endParaRPr>
          </a:p>
          <a:p>
            <a:pPr marL="0" indent="0" algn="r">
              <a:buNone/>
            </a:pPr>
            <a:r>
              <a:rPr lang="ru-RU" i="1" dirty="0" smtClean="0"/>
              <a:t>писатель</a:t>
            </a:r>
            <a:br>
              <a:rPr lang="ru-RU" i="1" dirty="0" smtClean="0"/>
            </a:br>
            <a:r>
              <a:rPr lang="ru-RU" i="1" dirty="0" smtClean="0"/>
              <a:t> Константин Паустовский</a:t>
            </a:r>
            <a:endParaRPr lang="ru-RU" i="1" dirty="0"/>
          </a:p>
        </p:txBody>
      </p:sp>
      <p:pic>
        <p:nvPicPr>
          <p:cNvPr id="4100" name="Picture 4" descr="http://rus-skaz.ru/img/rus-skaz_ru/knowskazki/pi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3" y="2513563"/>
            <a:ext cx="4000500" cy="4210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001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8084" y="3915266"/>
            <a:ext cx="2381250" cy="169545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4351338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4000" dirty="0" smtClean="0"/>
              <a:t>9</a:t>
            </a:r>
            <a:r>
              <a:rPr lang="ru-RU" sz="3600" dirty="0" smtClean="0"/>
              <a:t>. В </a:t>
            </a:r>
            <a:r>
              <a:rPr lang="ru-RU" sz="3600" dirty="0"/>
              <a:t>доме находится </a:t>
            </a:r>
            <a:r>
              <a:rPr lang="ru-RU" sz="3600" dirty="0" err="1"/>
              <a:t>Знайка</a:t>
            </a:r>
            <a:r>
              <a:rPr lang="ru-RU" sz="3600" dirty="0"/>
              <a:t> и его 5 братьев. Каждый занят каким-либо делом.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Один </a:t>
            </a:r>
            <a:r>
              <a:rPr lang="ru-RU" sz="3600" dirty="0"/>
              <a:t>играет на </a:t>
            </a:r>
            <a:r>
              <a:rPr lang="ru-RU" sz="3600" dirty="0" smtClean="0"/>
              <a:t>пианино, </a:t>
            </a:r>
            <a:r>
              <a:rPr lang="ru-RU" sz="3600" dirty="0"/>
              <a:t>второй читает книгу,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третий </a:t>
            </a:r>
            <a:r>
              <a:rPr lang="ru-RU" sz="3600" dirty="0"/>
              <a:t>из братьев </a:t>
            </a:r>
            <a:r>
              <a:rPr lang="ru-RU" sz="3600" dirty="0" err="1"/>
              <a:t>Знайки</a:t>
            </a:r>
            <a:r>
              <a:rPr lang="ru-RU" sz="3600" dirty="0"/>
              <a:t> играет в шахматы</a:t>
            </a:r>
            <a:r>
              <a:rPr lang="ru-RU" sz="3600" dirty="0" smtClean="0"/>
              <a:t>,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/>
              <a:t>четвертый - смотрит телевизор, пятый - решает </a:t>
            </a:r>
            <a:r>
              <a:rPr lang="ru-RU" sz="3600" dirty="0" smtClean="0"/>
              <a:t>кроссворды.</a:t>
            </a:r>
            <a:br>
              <a:rPr lang="ru-RU" sz="3600" dirty="0" smtClean="0"/>
            </a:br>
            <a:r>
              <a:rPr lang="ru-RU" sz="4000" dirty="0" smtClean="0">
                <a:solidFill>
                  <a:srgbClr val="002060"/>
                </a:solidFill>
              </a:rPr>
              <a:t>А </a:t>
            </a:r>
            <a:r>
              <a:rPr lang="ru-RU" sz="4000" dirty="0">
                <a:solidFill>
                  <a:srgbClr val="002060"/>
                </a:solidFill>
              </a:rPr>
              <a:t>чем занят </a:t>
            </a:r>
            <a:r>
              <a:rPr lang="ru-RU" sz="4000" dirty="0" err="1">
                <a:solidFill>
                  <a:srgbClr val="002060"/>
                </a:solidFill>
              </a:rPr>
              <a:t>Знайка</a:t>
            </a:r>
            <a:r>
              <a:rPr lang="ru-RU" sz="4000" dirty="0">
                <a:solidFill>
                  <a:srgbClr val="002060"/>
                </a:solidFill>
              </a:rPr>
              <a:t>? </a:t>
            </a:r>
            <a:endParaRPr lang="ru-RU" sz="4000" dirty="0" smtClean="0">
              <a:solidFill>
                <a:srgbClr val="002060"/>
              </a:solidFill>
            </a:endParaRPr>
          </a:p>
          <a:p>
            <a:pPr marL="0" lv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Играет </a:t>
            </a:r>
            <a:r>
              <a:rPr lang="ru-RU" sz="4400" b="1" dirty="0">
                <a:solidFill>
                  <a:srgbClr val="C00000"/>
                </a:solidFill>
              </a:rPr>
              <a:t>в шахматы с третьим </a:t>
            </a:r>
            <a:r>
              <a:rPr lang="ru-RU" sz="4400" b="1" dirty="0" smtClean="0">
                <a:solidFill>
                  <a:srgbClr val="C00000"/>
                </a:solidFill>
              </a:rPr>
              <a:t>братом</a:t>
            </a:r>
            <a:endParaRPr lang="ru-RU" sz="4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3398" y="4041978"/>
            <a:ext cx="2196245" cy="1582241"/>
          </a:xfrm>
          <a:prstGeom prst="rect">
            <a:avLst/>
          </a:prstGeom>
        </p:spPr>
      </p:pic>
      <p:pic>
        <p:nvPicPr>
          <p:cNvPr id="5122" name="Picture 2" descr="http://savepic.org/570290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742" y="4614764"/>
            <a:ext cx="1610156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8829" y="4639239"/>
            <a:ext cx="1942954" cy="19429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4304987" y="4588081"/>
            <a:ext cx="1842595" cy="1903535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4304987" y="4153321"/>
            <a:ext cx="3947035" cy="2313210"/>
            <a:chOff x="4304987" y="4153321"/>
            <a:chExt cx="3947035" cy="2313210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04987" y="4562996"/>
              <a:ext cx="3947035" cy="1903535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 rotWithShape="1">
            <a:blip r:embed="rId8" cstate="email"/>
            <a:srcRect t="-2363"/>
            <a:stretch/>
          </p:blipFill>
          <p:spPr>
            <a:xfrm>
              <a:off x="7121424" y="4153321"/>
              <a:ext cx="956603" cy="1219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77571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5157787" cy="823912"/>
          </a:xfrm>
        </p:spPr>
        <p:txBody>
          <a:bodyPr/>
          <a:lstStyle/>
          <a:p>
            <a:pPr>
              <a:tabLst>
                <a:tab pos="3052763" algn="l"/>
              </a:tabLst>
            </a:pPr>
            <a:r>
              <a:rPr lang="ru-RU" dirty="0" smtClean="0"/>
              <a:t>«Знатоки»	</a:t>
            </a:r>
            <a:r>
              <a:rPr lang="ru-RU" dirty="0" smtClean="0">
                <a:solidFill>
                  <a:srgbClr val="002060"/>
                </a:solidFill>
              </a:rPr>
              <a:t>ЗАЯЦ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941" y="5472953"/>
            <a:ext cx="10765024" cy="99909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Подсказка 1: </a:t>
            </a:r>
            <a:r>
              <a:rPr lang="ru-RU" b="1" dirty="0">
                <a:solidFill>
                  <a:srgbClr val="002060"/>
                </a:solidFill>
              </a:rPr>
              <a:t>голова – </a:t>
            </a:r>
            <a:r>
              <a:rPr lang="ru-RU" b="1" dirty="0" smtClean="0">
                <a:solidFill>
                  <a:srgbClr val="002060"/>
                </a:solidFill>
              </a:rPr>
              <a:t>квадрат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Подсказка 2: </a:t>
            </a:r>
            <a:r>
              <a:rPr lang="ru-RU" b="1" dirty="0">
                <a:solidFill>
                  <a:srgbClr val="002060"/>
                </a:solidFill>
              </a:rPr>
              <a:t>туловище – два больших </a:t>
            </a:r>
            <a:r>
              <a:rPr lang="ru-RU" b="1" dirty="0" smtClean="0">
                <a:solidFill>
                  <a:srgbClr val="002060"/>
                </a:solidFill>
              </a:rPr>
              <a:t>треугольника.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2" y="0"/>
            <a:ext cx="5183188" cy="823912"/>
          </a:xfrm>
        </p:spPr>
        <p:txBody>
          <a:bodyPr/>
          <a:lstStyle/>
          <a:p>
            <a:pPr>
              <a:tabLst>
                <a:tab pos="3227388" algn="l"/>
              </a:tabLst>
            </a:pPr>
            <a:r>
              <a:rPr lang="ru-RU" dirty="0" smtClean="0">
                <a:solidFill>
                  <a:srgbClr val="002060"/>
                </a:solidFill>
              </a:rPr>
              <a:t>ЛИСА	</a:t>
            </a:r>
            <a:r>
              <a:rPr lang="ru-RU" dirty="0" smtClean="0"/>
              <a:t>«Всезнайки»</a:t>
            </a:r>
            <a:endParaRPr lang="ru-RU" dirty="0"/>
          </a:p>
        </p:txBody>
      </p:sp>
      <p:pic>
        <p:nvPicPr>
          <p:cNvPr id="9" name="Рисунок 8" descr="Схемы игры танграм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941" y="1221934"/>
            <a:ext cx="2113952" cy="35706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Рисунок 9" descr="Схемы игры танграм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00406" y="1221935"/>
            <a:ext cx="2168339" cy="35706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Рисунок 10" descr="Схемы игры танграм"/>
          <p:cNvPicPr/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36093" y="1218441"/>
            <a:ext cx="2226152" cy="35740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Рисунок 11" descr="Схемы игры танграм"/>
          <p:cNvPicPr/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28051" y="1225426"/>
            <a:ext cx="2292734" cy="35740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2296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6136"/>
            <a:ext cx="12192000" cy="1542197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Найти в тексте все слова с ошибками. Выписать их. </a:t>
            </a:r>
            <a:br>
              <a:rPr lang="ru-RU" sz="3600" dirty="0" smtClean="0"/>
            </a:br>
            <a:r>
              <a:rPr lang="ru-RU" sz="3600" dirty="0" smtClean="0"/>
              <a:t>Исправить ошибки. Составить из найденных слов пословицу</a:t>
            </a:r>
            <a:br>
              <a:rPr lang="ru-RU" sz="3600" dirty="0" smtClean="0"/>
            </a:br>
            <a:r>
              <a:rPr lang="ru-RU" sz="3600" dirty="0" smtClean="0"/>
              <a:t> о книге.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11991" y="1286622"/>
            <a:ext cx="1588674" cy="54342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«Знатоки»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11991" y="1856096"/>
            <a:ext cx="5588307" cy="3903261"/>
          </a:xfrm>
          <a:ln>
            <a:solidFill>
              <a:srgbClr val="00206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– </a:t>
            </a:r>
            <a:r>
              <a:rPr lang="ru-RU" dirty="0">
                <a:solidFill>
                  <a:srgbClr val="002060"/>
                </a:solidFill>
              </a:rPr>
              <a:t>Вы с друзьями ходили в библиотеку?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– Нет, я </a:t>
            </a:r>
            <a:r>
              <a:rPr lang="ru-RU" dirty="0" err="1">
                <a:solidFill>
                  <a:srgbClr val="002060"/>
                </a:solidFill>
              </a:rPr>
              <a:t>адна</a:t>
            </a:r>
            <a:r>
              <a:rPr lang="ru-RU" dirty="0">
                <a:solidFill>
                  <a:srgbClr val="002060"/>
                </a:solidFill>
              </a:rPr>
              <a:t>. Мишка спит ещё, Валя – русский </a:t>
            </a:r>
            <a:r>
              <a:rPr lang="ru-RU" dirty="0" err="1">
                <a:solidFill>
                  <a:srgbClr val="002060"/>
                </a:solidFill>
              </a:rPr>
              <a:t>учыт</a:t>
            </a:r>
            <a:r>
              <a:rPr lang="ru-RU" dirty="0">
                <a:solidFill>
                  <a:srgbClr val="002060"/>
                </a:solidFill>
              </a:rPr>
              <a:t>.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– Смотри, а у меня новая электронная </a:t>
            </a:r>
            <a:r>
              <a:rPr lang="ru-RU" dirty="0" err="1">
                <a:solidFill>
                  <a:srgbClr val="002060"/>
                </a:solidFill>
              </a:rPr>
              <a:t>книгга</a:t>
            </a:r>
            <a:r>
              <a:rPr lang="ru-RU" dirty="0">
                <a:solidFill>
                  <a:srgbClr val="002060"/>
                </a:solidFill>
              </a:rPr>
              <a:t>! Я на сайте читаю. Там книг – </a:t>
            </a:r>
            <a:r>
              <a:rPr lang="ru-RU" dirty="0" err="1">
                <a:solidFill>
                  <a:srgbClr val="002060"/>
                </a:solidFill>
              </a:rPr>
              <a:t>тысичи</a:t>
            </a:r>
            <a:r>
              <a:rPr lang="ru-RU" dirty="0">
                <a:solidFill>
                  <a:srgbClr val="002060"/>
                </a:solidFill>
              </a:rPr>
              <a:t>. 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– Да, сейчас много </a:t>
            </a:r>
            <a:r>
              <a:rPr lang="ru-RU" dirty="0" err="1">
                <a:solidFill>
                  <a:srgbClr val="002060"/>
                </a:solidFill>
              </a:rPr>
              <a:t>льюдей</a:t>
            </a:r>
            <a:r>
              <a:rPr lang="ru-RU" dirty="0">
                <a:solidFill>
                  <a:srgbClr val="002060"/>
                </a:solidFill>
              </a:rPr>
              <a:t> так делают.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ru-RU" dirty="0" smtClean="0">
                <a:solidFill>
                  <a:srgbClr val="002060"/>
                </a:solidFill>
              </a:rPr>
              <a:t>__   ____  ____   ____   ____ .</a:t>
            </a:r>
          </a:p>
          <a:p>
            <a:pPr marL="0" indent="0" algn="ctr">
              <a:spcBef>
                <a:spcPts val="600"/>
              </a:spcBef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9959926" y="1394560"/>
            <a:ext cx="1900429" cy="46153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«Всезнайки»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414448" y="1856096"/>
            <a:ext cx="5636976" cy="3903261"/>
          </a:xfrm>
          <a:ln>
            <a:solidFill>
              <a:srgbClr val="00206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– Смотри, я новую игру скачал!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– Осторожней з этим сайтом. </a:t>
            </a:r>
            <a:r>
              <a:rPr lang="ru-RU" dirty="0" err="1" smtClean="0">
                <a:solidFill>
                  <a:srgbClr val="002060"/>
                </a:solidFill>
              </a:rPr>
              <a:t>Поведёшъся</a:t>
            </a:r>
            <a:r>
              <a:rPr lang="ru-RU" dirty="0" smtClean="0">
                <a:solidFill>
                  <a:srgbClr val="002060"/>
                </a:solidFill>
              </a:rPr>
              <a:t> на рекламу, </a:t>
            </a:r>
            <a:r>
              <a:rPr lang="ru-RU" dirty="0" err="1" smtClean="0">
                <a:solidFill>
                  <a:srgbClr val="002060"/>
                </a:solidFill>
              </a:rPr>
              <a:t>наберёшъся</a:t>
            </a:r>
            <a:r>
              <a:rPr lang="ru-RU" dirty="0" smtClean="0">
                <a:solidFill>
                  <a:srgbClr val="002060"/>
                </a:solidFill>
              </a:rPr>
              <a:t> вирусов.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– Да, на это </a:t>
            </a:r>
            <a:r>
              <a:rPr lang="ru-RU" dirty="0" err="1" smtClean="0">
                <a:solidFill>
                  <a:srgbClr val="002060"/>
                </a:solidFill>
              </a:rPr>
              <a:t>умма</a:t>
            </a:r>
            <a:r>
              <a:rPr lang="ru-RU" dirty="0" smtClean="0">
                <a:solidFill>
                  <a:srgbClr val="002060"/>
                </a:solidFill>
              </a:rPr>
              <a:t> много не надо. А ты с </a:t>
            </a:r>
            <a:r>
              <a:rPr lang="ru-RU" dirty="0" err="1" smtClean="0">
                <a:solidFill>
                  <a:srgbClr val="002060"/>
                </a:solidFill>
              </a:rPr>
              <a:t>книгай</a:t>
            </a:r>
            <a:r>
              <a:rPr lang="ru-RU" dirty="0" smtClean="0">
                <a:solidFill>
                  <a:srgbClr val="002060"/>
                </a:solidFill>
              </a:rPr>
              <a:t>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– Да, я читать люблю.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_   ____   ____ , __   ____ 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992" y="5778573"/>
            <a:ext cx="5588306" cy="95410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книга тысячи людей учит.</a:t>
            </a:r>
            <a:endParaRPr lang="ru-RU" sz="2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14448" y="5778573"/>
            <a:ext cx="5636976" cy="9000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книгой поведёшься, </a:t>
            </a:r>
            <a:b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ума наберёшься.</a:t>
            </a:r>
          </a:p>
          <a:p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88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Второй урок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3858" y="1129589"/>
            <a:ext cx="10269941" cy="3428763"/>
          </a:xfrm>
        </p:spPr>
        <p:txBody>
          <a:bodyPr/>
          <a:lstStyle/>
          <a:p>
            <a:pPr marL="0" indent="0">
              <a:buNone/>
            </a:pPr>
            <a:r>
              <a:rPr lang="ru-RU" sz="4000" dirty="0"/>
              <a:t>Изучением жизни</a:t>
            </a:r>
          </a:p>
          <a:p>
            <a:pPr marL="0" indent="0">
              <a:buNone/>
            </a:pPr>
            <a:r>
              <a:rPr lang="ru-RU" sz="4000" dirty="0"/>
              <a:t>Разных существ</a:t>
            </a:r>
          </a:p>
          <a:p>
            <a:pPr marL="0" indent="0">
              <a:buNone/>
            </a:pPr>
            <a:r>
              <a:rPr lang="ru-RU" sz="4000" dirty="0"/>
              <a:t>Занимается этот предмет</a:t>
            </a:r>
            <a:r>
              <a:rPr lang="ru-RU" sz="4000" dirty="0" smtClean="0"/>
              <a:t>!</a:t>
            </a:r>
          </a:p>
          <a:p>
            <a:pPr marL="0" indent="0">
              <a:buNone/>
            </a:pPr>
            <a:endParaRPr lang="ru-RU" dirty="0"/>
          </a:p>
          <a:p>
            <a:pPr marL="6100763" indent="0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БИОЛОГИЯ</a:t>
            </a:r>
            <a:endParaRPr lang="ru-RU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13517" y="3461073"/>
            <a:ext cx="4641874" cy="300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48572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39028"/>
            <a:ext cx="12192000" cy="1406769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Из этих слов «убежали» животные.  Подставьте в слово название правильного животного, чтобы получился верный термин. Описания и картинки вам помогут</a:t>
            </a:r>
            <a:endParaRPr lang="ru-RU" sz="3200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162950" y="1769354"/>
            <a:ext cx="5576668" cy="3252812"/>
          </a:xfrm>
          <a:ln>
            <a:solidFill>
              <a:srgbClr val="002060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/>
              <a:t>Виноградный сахар в плодах,  мёде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ГЛЮ _ _ _ _ </a:t>
            </a:r>
          </a:p>
          <a:p>
            <a:r>
              <a:rPr lang="ru-RU" dirty="0" smtClean="0"/>
              <a:t>Охотничье </a:t>
            </a:r>
            <a:r>
              <a:rPr lang="ru-RU" dirty="0"/>
              <a:t>ружьё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rgbClr val="002060"/>
                </a:solidFill>
              </a:rPr>
              <a:t>ДВУСТ _ _ _ _ </a:t>
            </a:r>
            <a:r>
              <a:rPr lang="ru-RU" dirty="0" smtClean="0">
                <a:solidFill>
                  <a:srgbClr val="002060"/>
                </a:solidFill>
              </a:rPr>
              <a:t>А</a:t>
            </a:r>
          </a:p>
          <a:p>
            <a:r>
              <a:rPr lang="ru-RU" dirty="0" smtClean="0"/>
              <a:t>   Небольшой </a:t>
            </a:r>
            <a:r>
              <a:rPr lang="ru-RU" dirty="0"/>
              <a:t>населённый пункт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rgbClr val="002060"/>
                </a:solidFill>
              </a:rPr>
              <a:t>П _ _ _ _ ОК  (посёлок)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386731" y="1769354"/>
            <a:ext cx="5642317" cy="3899926"/>
          </a:xfrm>
          <a:ln>
            <a:solidFill>
              <a:srgbClr val="002060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/>
              <a:t>Охотник, нарушающий закон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БРА _ _ _ _ ЕР   </a:t>
            </a:r>
          </a:p>
          <a:p>
            <a:r>
              <a:rPr lang="ru-RU" dirty="0" smtClean="0"/>
              <a:t>Правила сохранения здоровья</a:t>
            </a:r>
          </a:p>
          <a:p>
            <a:pPr marL="0" indent="0" algn="ctr"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2060"/>
                </a:solidFill>
              </a:rPr>
              <a:t>ГИ_ _ _ _ _ </a:t>
            </a:r>
          </a:p>
          <a:p>
            <a:r>
              <a:rPr lang="ru-RU" dirty="0" smtClean="0"/>
              <a:t>Окраска поверхностей мелом или известью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ПО _ _ _ _ _</a:t>
            </a:r>
            <a:endParaRPr lang="ru-RU" dirty="0"/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211991" y="1286622"/>
            <a:ext cx="1588674" cy="54342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«Знатоки»</a:t>
            </a:r>
            <a:endParaRPr lang="ru-RU" b="1" dirty="0"/>
          </a:p>
        </p:txBody>
      </p:sp>
      <p:sp>
        <p:nvSpPr>
          <p:cNvPr id="15" name="Текст 6"/>
          <p:cNvSpPr txBox="1">
            <a:spLocks/>
          </p:cNvSpPr>
          <p:nvPr/>
        </p:nvSpPr>
        <p:spPr>
          <a:xfrm>
            <a:off x="9959926" y="1394560"/>
            <a:ext cx="1900429" cy="46153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«Всезнайки»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6946" y="5175591"/>
            <a:ext cx="1910838" cy="140128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3614" y="4621530"/>
            <a:ext cx="1247775" cy="20955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9857" y="4729030"/>
            <a:ext cx="2238131" cy="223813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6731" y="5097607"/>
            <a:ext cx="1622136" cy="155725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3189" y="4940358"/>
            <a:ext cx="1619250" cy="1714500"/>
          </a:xfrm>
          <a:prstGeom prst="rect">
            <a:avLst/>
          </a:prstGeom>
        </p:spPr>
      </p:pic>
      <p:pic>
        <p:nvPicPr>
          <p:cNvPr id="1026" name="Picture 2" descr="http://img1.picmix.com/output/stamp/thumb/6/4/6/1/281646_e026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70" y="4968932"/>
            <a:ext cx="1905000" cy="1657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622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2094143" y="3394493"/>
            <a:ext cx="3689022" cy="2788846"/>
            <a:chOff x="211991" y="4439342"/>
            <a:chExt cx="3324812" cy="2485605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991" y="4439342"/>
              <a:ext cx="2181812" cy="1454541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0803" y="4638947"/>
              <a:ext cx="2286000" cy="2286000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Биология. 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2292" y="1427650"/>
            <a:ext cx="4268372" cy="2240427"/>
          </a:xfrm>
        </p:spPr>
        <p:txBody>
          <a:bodyPr/>
          <a:lstStyle/>
          <a:p>
            <a:r>
              <a:rPr lang="ru-RU" sz="4400" dirty="0" err="1" smtClean="0"/>
              <a:t>глю</a:t>
            </a:r>
            <a:r>
              <a:rPr lang="ru-RU" sz="4400" u="sng" dirty="0" err="1" smtClean="0"/>
              <a:t>ко</a:t>
            </a:r>
            <a:r>
              <a:rPr lang="ru-RU" sz="4400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u="sng" dirty="0" err="1" smtClean="0"/>
              <a:t>за</a:t>
            </a:r>
            <a:endParaRPr lang="ru-RU" sz="4400" dirty="0"/>
          </a:p>
          <a:p>
            <a:r>
              <a:rPr lang="ru-RU" sz="4400" dirty="0" err="1" smtClean="0"/>
              <a:t>двуст</a:t>
            </a:r>
            <a:r>
              <a:rPr lang="ru-RU" sz="4400" u="sng" dirty="0" err="1" smtClean="0"/>
              <a:t>во</a:t>
            </a:r>
            <a:r>
              <a:rPr lang="ru-RU" sz="4400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u="sng" dirty="0" err="1" smtClean="0"/>
              <a:t>лк</a:t>
            </a:r>
            <a:r>
              <a:rPr lang="ru-RU" sz="4400" dirty="0" err="1" smtClean="0"/>
              <a:t>а</a:t>
            </a:r>
            <a:endParaRPr lang="ru-RU" sz="4400" dirty="0"/>
          </a:p>
          <a:p>
            <a:r>
              <a:rPr lang="ru-RU" sz="4400" dirty="0"/>
              <a:t>п</a:t>
            </a:r>
            <a:r>
              <a:rPr lang="ru-RU" sz="4400" u="sng" dirty="0"/>
              <a:t>осёл</a:t>
            </a:r>
            <a:r>
              <a:rPr lang="ru-RU" sz="4400" dirty="0"/>
              <a:t>ок</a:t>
            </a:r>
          </a:p>
          <a:p>
            <a:pPr marL="0" indent="0">
              <a:buNone/>
            </a:pP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268073"/>
          </a:xfrm>
        </p:spPr>
        <p:txBody>
          <a:bodyPr>
            <a:normAutofit/>
          </a:bodyPr>
          <a:lstStyle/>
          <a:p>
            <a:r>
              <a:rPr lang="ru-RU" sz="4400" dirty="0" err="1" smtClean="0"/>
              <a:t>бра</a:t>
            </a:r>
            <a:r>
              <a:rPr lang="ru-RU" sz="4400" u="sng" dirty="0" err="1" smtClean="0"/>
              <a:t>конь</a:t>
            </a:r>
            <a:r>
              <a:rPr lang="ru-RU" sz="4400" dirty="0" err="1" smtClean="0"/>
              <a:t>е</a:t>
            </a:r>
            <a:r>
              <a:rPr lang="ru-RU" sz="4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dirty="0" err="1" smtClean="0"/>
              <a:t>р</a:t>
            </a:r>
            <a:endParaRPr lang="ru-RU" sz="4400" dirty="0" smtClean="0"/>
          </a:p>
          <a:p>
            <a:r>
              <a:rPr lang="ru-RU" sz="4400" dirty="0" err="1" smtClean="0"/>
              <a:t>ги</a:t>
            </a:r>
            <a:r>
              <a:rPr lang="ru-RU" sz="4400" u="sng" dirty="0" err="1" smtClean="0"/>
              <a:t>гие</a:t>
            </a:r>
            <a:r>
              <a:rPr lang="ru-RU" sz="4400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u="sng" dirty="0" err="1" smtClean="0"/>
              <a:t>на</a:t>
            </a:r>
            <a:endParaRPr lang="ru-RU" sz="4400" dirty="0" smtClean="0"/>
          </a:p>
          <a:p>
            <a:r>
              <a:rPr lang="ru-RU" sz="4400" dirty="0" err="1" smtClean="0"/>
              <a:t>по</a:t>
            </a:r>
            <a:r>
              <a:rPr lang="ru-RU" sz="4400" u="sng" dirty="0" err="1" smtClean="0"/>
              <a:t>бе</a:t>
            </a:r>
            <a:r>
              <a:rPr lang="ru-RU" sz="4400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ru-RU" sz="4400" u="sng" dirty="0" err="1" smtClean="0"/>
              <a:t>лка</a:t>
            </a:r>
            <a:endParaRPr lang="ru-RU" sz="4400" dirty="0" smtClean="0"/>
          </a:p>
          <a:p>
            <a:endParaRPr lang="ru-RU" sz="4400" dirty="0"/>
          </a:p>
        </p:txBody>
      </p:sp>
      <p:sp>
        <p:nvSpPr>
          <p:cNvPr id="5" name="Текст 4"/>
          <p:cNvSpPr txBox="1">
            <a:spLocks/>
          </p:cNvSpPr>
          <p:nvPr/>
        </p:nvSpPr>
        <p:spPr>
          <a:xfrm>
            <a:off x="211991" y="874739"/>
            <a:ext cx="1588674" cy="54342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/>
              <a:t>«Знатоки»</a:t>
            </a:r>
            <a:endParaRPr lang="ru-RU" b="1" dirty="0"/>
          </a:p>
        </p:txBody>
      </p:sp>
      <p:sp>
        <p:nvSpPr>
          <p:cNvPr id="6" name="Текст 6"/>
          <p:cNvSpPr txBox="1">
            <a:spLocks/>
          </p:cNvSpPr>
          <p:nvPr/>
        </p:nvSpPr>
        <p:spPr>
          <a:xfrm>
            <a:off x="10032916" y="782762"/>
            <a:ext cx="1900429" cy="46153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«Всезнайки»</a:t>
            </a:r>
          </a:p>
        </p:txBody>
      </p:sp>
      <p:pic>
        <p:nvPicPr>
          <p:cNvPr id="5122" name="Picture 2" descr="http://lib.rus.ec/i/32/479932/Autogen_eBook_id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0807" b="16600"/>
          <a:stretch/>
        </p:blipFill>
        <p:spPr bwMode="auto">
          <a:xfrm rot="1555152">
            <a:off x="2365566" y="1818802"/>
            <a:ext cx="3771900" cy="102694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ng.clipart.me/graphics/previews/627/village-in-the-mountains_6273572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415" y="5262709"/>
            <a:ext cx="4938015" cy="1411572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14/85990019.97/0_117a09_ae08412d_M.jpg?share=o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15864" y="1326542"/>
            <a:ext cx="2658794" cy="206795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poradumo.pp.ua/uploads/posts/2015-02/pdgotovka-derev-do-zimi_252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957" y="3563571"/>
            <a:ext cx="2666393" cy="213311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thecoffeeclubandme.files.wordpress.com/2012/06/laundry.jpg?w=65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733" y="4093698"/>
            <a:ext cx="2427692" cy="2427692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285089" y="5838551"/>
            <a:ext cx="2776979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3462">
                  <a:noFill/>
                  <a:prstDash val="solid"/>
                </a:ln>
                <a:solidFill>
                  <a:sysClr val="windowText" lastClr="000000"/>
                </a:solidFill>
              </a:rPr>
              <a:t>Гигиена одежды</a:t>
            </a:r>
            <a:endParaRPr lang="ru-RU" sz="2800" b="1" cap="none" spc="0" dirty="0">
              <a:ln w="13462">
                <a:noFill/>
                <a:prstDash val="solid"/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00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Третий урок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492" y="1017605"/>
            <a:ext cx="10515600" cy="118486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5700" b="1" dirty="0" smtClean="0">
                <a:solidFill>
                  <a:srgbClr val="C00000"/>
                </a:solidFill>
              </a:rPr>
              <a:t>МАТЕМАТИКА</a:t>
            </a:r>
            <a:r>
              <a:rPr lang="ru-RU" sz="5700" dirty="0" smtClean="0"/>
              <a:t> </a:t>
            </a:r>
            <a:r>
              <a:rPr lang="ru-RU" sz="6000" dirty="0" smtClean="0"/>
              <a:t>– </a:t>
            </a:r>
          </a:p>
          <a:p>
            <a:pPr marL="0" indent="0">
              <a:buNone/>
            </a:pPr>
            <a:r>
              <a:rPr lang="ru-RU" sz="6000" dirty="0" smtClean="0"/>
              <a:t>царица всех наук</a:t>
            </a:r>
            <a:endParaRPr lang="ru-RU" sz="6000" dirty="0"/>
          </a:p>
        </p:txBody>
      </p:sp>
      <p:pic>
        <p:nvPicPr>
          <p:cNvPr id="6146" name="Picture 2" descr="http://shiryaevpavel.ru/wp-content/uploads/2015/01/matematika_1-300x235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940" y="2962381"/>
            <a:ext cx="4650351" cy="36427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2405" y="1202669"/>
            <a:ext cx="3158009" cy="43627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255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55" y="208496"/>
            <a:ext cx="12192000" cy="2160000"/>
          </a:xfrm>
        </p:spPr>
        <p:txBody>
          <a:bodyPr>
            <a:noAutofit/>
          </a:bodyPr>
          <a:lstStyle/>
          <a:p>
            <a:pPr lvl="0"/>
            <a:r>
              <a:rPr lang="en-US" sz="3200" dirty="0" smtClean="0"/>
              <a:t>I</a:t>
            </a:r>
            <a:r>
              <a:rPr lang="ru-RU" sz="3200" dirty="0" smtClean="0"/>
              <a:t>. Расставьте </a:t>
            </a:r>
            <a:r>
              <a:rPr lang="ru-RU" sz="3200" dirty="0"/>
              <a:t>знаки арифметических действий (+   -   :    •)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между </a:t>
            </a:r>
            <a:r>
              <a:rPr lang="ru-RU" sz="3200" dirty="0"/>
              <a:t>цифрами так, чтобы получилось верное равенство.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b="0" i="1" dirty="0" smtClean="0"/>
              <a:t>Не </a:t>
            </a:r>
            <a:r>
              <a:rPr lang="ru-RU" sz="2800" b="0" i="1" dirty="0"/>
              <a:t>обязательно использовать все знаки.</a:t>
            </a:r>
            <a:br>
              <a:rPr lang="ru-RU" sz="2800" b="0" i="1" dirty="0"/>
            </a:br>
            <a:r>
              <a:rPr lang="ru-RU" sz="3200" dirty="0">
                <a:solidFill>
                  <a:srgbClr val="002060"/>
                </a:solidFill>
              </a:rPr>
              <a:t>Например, 8 8 8 8 8 8 8 8 = 1000 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Решение</a:t>
            </a:r>
            <a:r>
              <a:rPr lang="ru-RU" sz="3200" dirty="0">
                <a:solidFill>
                  <a:srgbClr val="002060"/>
                </a:solidFill>
              </a:rPr>
              <a:t>: 888 + 88 + 8 + 8 + 8 = </a:t>
            </a:r>
            <a:r>
              <a:rPr lang="ru-RU" sz="3200" dirty="0" smtClean="0">
                <a:solidFill>
                  <a:srgbClr val="002060"/>
                </a:solidFill>
              </a:rPr>
              <a:t>1000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55" y="2195602"/>
            <a:ext cx="2325443" cy="823912"/>
          </a:xfrm>
        </p:spPr>
        <p:txBody>
          <a:bodyPr/>
          <a:lstStyle/>
          <a:p>
            <a:r>
              <a:rPr lang="ru-RU" dirty="0" smtClean="0"/>
              <a:t>«Знатоки»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0955" y="3390314"/>
            <a:ext cx="5731205" cy="31230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</a:rPr>
              <a:t>5 5 5 5 = </a:t>
            </a:r>
            <a:r>
              <a:rPr lang="ru-RU" sz="4000" b="1" dirty="0" smtClean="0">
                <a:solidFill>
                  <a:srgbClr val="002060"/>
                </a:solidFill>
              </a:rPr>
              <a:t>16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dirty="0">
                <a:solidFill>
                  <a:srgbClr val="C00000"/>
                </a:solidFill>
              </a:rPr>
              <a:t>Решение:</a:t>
            </a:r>
            <a:r>
              <a:rPr lang="ru-RU" sz="4000" b="1" dirty="0"/>
              <a:t> 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55 </a:t>
            </a:r>
            <a:r>
              <a:rPr lang="ru-RU" sz="4000" b="1" dirty="0"/>
              <a:t>: 5 + 5 = 16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или </a:t>
            </a:r>
            <a:r>
              <a:rPr lang="ru-RU" sz="4000" b="1" dirty="0"/>
              <a:t>5 + 55 : 5 = 16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551963" y="2195602"/>
            <a:ext cx="2394268" cy="823912"/>
          </a:xfrm>
        </p:spPr>
        <p:txBody>
          <a:bodyPr/>
          <a:lstStyle/>
          <a:p>
            <a:pPr algn="r"/>
            <a:r>
              <a:rPr lang="ru-RU" dirty="0" smtClean="0"/>
              <a:t>«Всезнайки»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960369" y="3390314"/>
            <a:ext cx="5183188" cy="31230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</a:rPr>
              <a:t>9 9 9 9 = </a:t>
            </a:r>
            <a:r>
              <a:rPr lang="ru-RU" sz="4000" b="1" dirty="0" smtClean="0">
                <a:solidFill>
                  <a:srgbClr val="002060"/>
                </a:solidFill>
              </a:rPr>
              <a:t>20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C00000"/>
                </a:solidFill>
              </a:rPr>
              <a:t>Решение: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99 </a:t>
            </a:r>
            <a:r>
              <a:rPr lang="ru-RU" sz="4000" b="1" dirty="0"/>
              <a:t>: 9 + 9 = 20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или </a:t>
            </a:r>
            <a:r>
              <a:rPr lang="ru-RU" sz="4000" b="1" dirty="0"/>
              <a:t>9 + 99 : 9 = 20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969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858</Words>
  <Application>Microsoft Office PowerPoint</Application>
  <PresentationFormat>Произвольный</PresentationFormat>
  <Paragraphs>166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ОЧЕНЬ ИНТЕРЕСНО ВСЁ ТО,  ЧТО НЕИЗВЕСТНО</vt:lpstr>
      <vt:lpstr>Наши команды:</vt:lpstr>
      <vt:lpstr>Первый урок</vt:lpstr>
      <vt:lpstr>Найти в тексте все слова с ошибками. Выписать их.  Исправить ошибки. Составить из найденных слов пословицу  о книге.</vt:lpstr>
      <vt:lpstr>Второй урок</vt:lpstr>
      <vt:lpstr>Из этих слов «убежали» животные.  Подставьте в слово название правильного животного, чтобы получился верный термин. Описания и картинки вам помогут</vt:lpstr>
      <vt:lpstr>Биология. Ответы</vt:lpstr>
      <vt:lpstr>Третий урок</vt:lpstr>
      <vt:lpstr>I. Расставьте знаки арифметических действий (+   -   :    •)  между цифрами так, чтобы получилось верное равенство.  Не обязательно использовать все знаки. Например, 8 8 8 8 8 8 8 8 = 1000  Решение: 888 + 88 + 8 + 8 + 8 = 1000</vt:lpstr>
      <vt:lpstr>Подсчитайте, сколько цифр</vt:lpstr>
      <vt:lpstr>Физкульт-минутка!</vt:lpstr>
      <vt:lpstr>Четвертый урок</vt:lpstr>
      <vt:lpstr>Как называется река?</vt:lpstr>
      <vt:lpstr>Выбрать правильный ответ на вопрос</vt:lpstr>
      <vt:lpstr>Пятый урок</vt:lpstr>
      <vt:lpstr>Опыт «Налей полоски в стакан!»</vt:lpstr>
      <vt:lpstr>Шестой урок</vt:lpstr>
      <vt:lpstr>Что такое модель?</vt:lpstr>
      <vt:lpstr>Древняя китайская головоломка тангра́м</vt:lpstr>
      <vt:lpstr>Слайд 20</vt:lpstr>
      <vt:lpstr>Задачки для болельщиков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Ольга</cp:lastModifiedBy>
  <cp:revision>97</cp:revision>
  <cp:lastPrinted>2016-02-24T08:54:30Z</cp:lastPrinted>
  <dcterms:created xsi:type="dcterms:W3CDTF">2016-02-14T18:58:14Z</dcterms:created>
  <dcterms:modified xsi:type="dcterms:W3CDTF">2016-04-27T09:34:24Z</dcterms:modified>
</cp:coreProperties>
</file>